
<file path=[Content_Types].xml><?xml version="1.0" encoding="utf-8"?>
<Types xmlns="http://schemas.openxmlformats.org/package/2006/content-types">
  <Override PartName="/ppt/slideLayouts/slideLayout10.xml" ContentType="application/vnd.openxmlformats-officedocument.presentationml.slideLayout+xml"/>
  <Default Extension="bin" ContentType="application/vnd.openxmlformats-officedocument.presentationml.printerSettings"/>
  <Override PartName="/ppt/slides/slide14.xml" ContentType="application/vnd.openxmlformats-officedocument.presentationml.slide+xml"/>
  <Default Extension="rels" ContentType="application/vnd.openxmlformats-package.relationships+xml"/>
  <Override PartName="/ppt/embeddings/oleObject1.bin" ContentType="application/vnd.openxmlformats-officedocument.oleObject"/>
  <Override PartName="/ppt/diagrams/colors1.xml" ContentType="application/vnd.openxmlformats-officedocument.drawingml.diagramColors+xml"/>
  <Override PartName="/ppt/slides/slide45.xml" ContentType="application/vnd.openxmlformats-officedocument.presentationml.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Default Extension="pict" ContentType="image/pict"/>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slides/slide41.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doc" ContentType="application/msword"/>
  <Override PartName="/ppt/embeddings/oleObject2.bin" ContentType="application/vnd.openxmlformats-officedocument.oleObject"/>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61" r:id="rId1"/>
  </p:sldMasterIdLst>
  <p:notesMasterIdLst>
    <p:notesMasterId r:id="rId48"/>
  </p:notesMasterIdLst>
  <p:sldIdLst>
    <p:sldId id="256" r:id="rId2"/>
    <p:sldId id="287" r:id="rId3"/>
    <p:sldId id="301" r:id="rId4"/>
    <p:sldId id="295" r:id="rId5"/>
    <p:sldId id="297" r:id="rId6"/>
    <p:sldId id="300" r:id="rId7"/>
    <p:sldId id="285" r:id="rId8"/>
    <p:sldId id="272" r:id="rId9"/>
    <p:sldId id="296" r:id="rId10"/>
    <p:sldId id="302" r:id="rId11"/>
    <p:sldId id="311" r:id="rId12"/>
    <p:sldId id="281" r:id="rId13"/>
    <p:sldId id="299" r:id="rId14"/>
    <p:sldId id="306" r:id="rId15"/>
    <p:sldId id="307" r:id="rId16"/>
    <p:sldId id="298" r:id="rId17"/>
    <p:sldId id="312" r:id="rId18"/>
    <p:sldId id="308" r:id="rId19"/>
    <p:sldId id="309" r:id="rId20"/>
    <p:sldId id="310" r:id="rId21"/>
    <p:sldId id="286" r:id="rId22"/>
    <p:sldId id="288" r:id="rId23"/>
    <p:sldId id="327" r:id="rId24"/>
    <p:sldId id="275" r:id="rId25"/>
    <p:sldId id="313" r:id="rId26"/>
    <p:sldId id="314" r:id="rId27"/>
    <p:sldId id="289" r:id="rId28"/>
    <p:sldId id="315" r:id="rId29"/>
    <p:sldId id="316" r:id="rId30"/>
    <p:sldId id="290" r:id="rId31"/>
    <p:sldId id="291" r:id="rId32"/>
    <p:sldId id="292" r:id="rId33"/>
    <p:sldId id="293" r:id="rId34"/>
    <p:sldId id="294" r:id="rId35"/>
    <p:sldId id="304" r:id="rId36"/>
    <p:sldId id="303" r:id="rId37"/>
    <p:sldId id="305" r:id="rId38"/>
    <p:sldId id="317" r:id="rId39"/>
    <p:sldId id="324" r:id="rId40"/>
    <p:sldId id="325" r:id="rId41"/>
    <p:sldId id="318" r:id="rId42"/>
    <p:sldId id="319" r:id="rId43"/>
    <p:sldId id="320" r:id="rId44"/>
    <p:sldId id="321" r:id="rId45"/>
    <p:sldId id="322" r:id="rId46"/>
    <p:sldId id="326"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34551" autoAdjust="0"/>
    <p:restoredTop sz="90968" autoAdjust="0"/>
  </p:normalViewPr>
  <p:slideViewPr>
    <p:cSldViewPr>
      <p:cViewPr>
        <p:scale>
          <a:sx n="150" d="100"/>
          <a:sy n="150" d="100"/>
        </p:scale>
        <p:origin x="-928" y="-104"/>
      </p:cViewPr>
      <p:guideLst>
        <p:guide orient="horz" pos="2160"/>
        <p:guide pos="2880"/>
      </p:guideLst>
    </p:cSldViewPr>
  </p:slideViewPr>
  <p:outlineViewPr>
    <p:cViewPr>
      <p:scale>
        <a:sx n="33" d="100"/>
        <a:sy n="33" d="100"/>
      </p:scale>
      <p:origin x="0" y="21792"/>
    </p:cViewPr>
    <p:sldLst>
      <p:sld r:id="rId1" collapse="1"/>
    </p:sldLst>
  </p:outlineViewPr>
  <p:notesTextViewPr>
    <p:cViewPr>
      <p:scale>
        <a:sx n="100" d="100"/>
        <a:sy n="100" d="100"/>
      </p:scale>
      <p:origin x="0" y="0"/>
    </p:cViewPr>
  </p:notesTextViewPr>
  <p:sorterViewPr>
    <p:cViewPr>
      <p:scale>
        <a:sx n="150" d="100"/>
        <a:sy n="150" d="100"/>
      </p:scale>
      <p:origin x="0" y="1036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8294A3-EF8B-404C-836A-9A0EABDF29CA}" type="doc">
      <dgm:prSet loTypeId="urn:microsoft.com/office/officeart/2005/8/layout/hierarchy2" loCatId="hierarchy" qsTypeId="urn:microsoft.com/office/officeart/2005/8/quickstyle/simple4" qsCatId="simple" csTypeId="urn:microsoft.com/office/officeart/2005/8/colors/colorful3" csCatId="colorful" phldr="1"/>
      <dgm:spPr/>
      <dgm:t>
        <a:bodyPr/>
        <a:lstStyle/>
        <a:p>
          <a:endParaRPr lang="en-US"/>
        </a:p>
      </dgm:t>
    </dgm:pt>
    <dgm:pt modelId="{1F959A38-2F5E-864D-994A-F0D6D5D3AFF2}">
      <dgm:prSet phldrT="[Text]" custT="1"/>
      <dgm:spPr>
        <a:solidFill>
          <a:schemeClr val="accent4"/>
        </a:solidFill>
      </dgm:spPr>
      <dgm:t>
        <a:bodyPr/>
        <a:lstStyle/>
        <a:p>
          <a:r>
            <a:rPr lang="en-US" sz="3200" dirty="0" smtClean="0"/>
            <a:t>1984</a:t>
          </a:r>
          <a:endParaRPr lang="en-US" sz="3200" dirty="0"/>
        </a:p>
      </dgm:t>
    </dgm:pt>
    <dgm:pt modelId="{3E72ECEE-5A30-6541-A6D7-30A4AD20A56A}" type="parTrans" cxnId="{211F070B-D706-5046-B65F-394767CE582D}">
      <dgm:prSet/>
      <dgm:spPr/>
      <dgm:t>
        <a:bodyPr/>
        <a:lstStyle/>
        <a:p>
          <a:endParaRPr lang="en-US"/>
        </a:p>
      </dgm:t>
    </dgm:pt>
    <dgm:pt modelId="{4810284E-08C7-864C-B8D4-3E51B3D004EF}" type="sibTrans" cxnId="{211F070B-D706-5046-B65F-394767CE582D}">
      <dgm:prSet/>
      <dgm:spPr/>
      <dgm:t>
        <a:bodyPr/>
        <a:lstStyle/>
        <a:p>
          <a:endParaRPr lang="en-US"/>
        </a:p>
      </dgm:t>
    </dgm:pt>
    <dgm:pt modelId="{0D8EF7F5-23B9-144C-B8FE-300B8D58A1B4}">
      <dgm:prSet phldrT="[Text]" custT="1"/>
      <dgm:spPr/>
      <dgm:t>
        <a:bodyPr/>
        <a:lstStyle/>
        <a:p>
          <a:pPr algn="ctr"/>
          <a:r>
            <a:rPr lang="en-US" sz="2800" b="1" dirty="0" smtClean="0"/>
            <a:t>S. Carolina </a:t>
          </a:r>
          <a:r>
            <a:rPr lang="en-US" sz="1300" b="1" dirty="0" smtClean="0"/>
            <a:t/>
          </a:r>
          <a:br>
            <a:rPr lang="en-US" sz="1300" b="1" dirty="0" smtClean="0"/>
          </a:br>
          <a:r>
            <a:rPr lang="en-US" sz="1600" b="1" dirty="0" smtClean="0"/>
            <a:t>Symphony Orchestra</a:t>
          </a:r>
        </a:p>
        <a:p>
          <a:pPr algn="l"/>
          <a:r>
            <a:rPr lang="en-US" sz="1800" dirty="0" smtClean="0"/>
            <a:t>1. Malignancy (</a:t>
          </a:r>
          <a:r>
            <a:rPr lang="en-US" sz="1800" dirty="0" err="1" smtClean="0"/>
            <a:t>Grufferman</a:t>
          </a:r>
          <a:r>
            <a:rPr lang="en-US" sz="1800" dirty="0" smtClean="0"/>
            <a:t>)</a:t>
          </a:r>
        </a:p>
        <a:p>
          <a:pPr algn="ctr"/>
          <a:endParaRPr lang="en-US" sz="1300" dirty="0"/>
        </a:p>
      </dgm:t>
    </dgm:pt>
    <dgm:pt modelId="{ACDC8A29-3CE5-EF46-AB8E-8ED580CB35BE}" type="parTrans" cxnId="{E3833785-290E-DF41-B974-FFE0A4933E7B}">
      <dgm:prSet/>
      <dgm:spPr/>
      <dgm:t>
        <a:bodyPr/>
        <a:lstStyle/>
        <a:p>
          <a:endParaRPr lang="en-US" dirty="0"/>
        </a:p>
      </dgm:t>
    </dgm:pt>
    <dgm:pt modelId="{D3F1C7C1-AB4D-1049-8623-34DF7261F3CB}" type="sibTrans" cxnId="{E3833785-290E-DF41-B974-FFE0A4933E7B}">
      <dgm:prSet/>
      <dgm:spPr/>
      <dgm:t>
        <a:bodyPr/>
        <a:lstStyle/>
        <a:p>
          <a:endParaRPr lang="en-US"/>
        </a:p>
      </dgm:t>
    </dgm:pt>
    <dgm:pt modelId="{DF050388-CB58-DD45-BEAB-4F12ABF9387E}">
      <dgm:prSet phldrT="[Text]" custT="1"/>
      <dgm:spPr/>
      <dgm:t>
        <a:bodyPr/>
        <a:lstStyle/>
        <a:p>
          <a:pPr algn="ctr"/>
          <a:r>
            <a:rPr lang="en-US" sz="3200" b="1" dirty="0" smtClean="0"/>
            <a:t>Incline Village, NV</a:t>
          </a:r>
          <a:r>
            <a:rPr lang="en-US" sz="1300" b="1" dirty="0" smtClean="0"/>
            <a:t> </a:t>
          </a:r>
          <a:endParaRPr lang="en-US" sz="1600" b="1" dirty="0" smtClean="0"/>
        </a:p>
        <a:p>
          <a:pPr algn="l"/>
          <a:r>
            <a:rPr lang="en-US" sz="1800" dirty="0" smtClean="0"/>
            <a:t>1: Cardiomyopathy</a:t>
          </a:r>
        </a:p>
        <a:p>
          <a:pPr algn="l"/>
          <a:r>
            <a:rPr lang="en-US" sz="1800" dirty="0" smtClean="0"/>
            <a:t>2: Blood Malignancy?</a:t>
          </a:r>
        </a:p>
      </dgm:t>
    </dgm:pt>
    <dgm:pt modelId="{8E5B6251-48CF-4D41-8C36-CC754F021B33}" type="sibTrans" cxnId="{9AB2E892-0839-F941-825C-3E2F236E29B6}">
      <dgm:prSet/>
      <dgm:spPr/>
      <dgm:t>
        <a:bodyPr/>
        <a:lstStyle/>
        <a:p>
          <a:endParaRPr lang="en-US"/>
        </a:p>
      </dgm:t>
    </dgm:pt>
    <dgm:pt modelId="{A5CDA756-1E5C-2D4C-8D6B-37F59F64BDA6}" type="parTrans" cxnId="{9AB2E892-0839-F941-825C-3E2F236E29B6}">
      <dgm:prSet/>
      <dgm:spPr/>
      <dgm:t>
        <a:bodyPr/>
        <a:lstStyle/>
        <a:p>
          <a:endParaRPr lang="en-US" dirty="0"/>
        </a:p>
      </dgm:t>
    </dgm:pt>
    <dgm:pt modelId="{ACD36726-0CD5-9C4E-9E7F-EAB6A8C8C290}">
      <dgm:prSet phldrT="[Text]" custT="1"/>
      <dgm:spPr/>
      <dgm:t>
        <a:bodyPr/>
        <a:lstStyle/>
        <a:p>
          <a:pPr algn="ctr"/>
          <a:r>
            <a:rPr lang="en-US" sz="1800" b="1" dirty="0" smtClean="0"/>
            <a:t>Ontario / Quebec</a:t>
          </a:r>
        </a:p>
        <a:p>
          <a:pPr algn="l"/>
          <a:r>
            <a:rPr lang="en-US" sz="1800" dirty="0" smtClean="0"/>
            <a:t>1. Cardiomyopathy,</a:t>
          </a:r>
        </a:p>
        <a:p>
          <a:pPr algn="l"/>
          <a:r>
            <a:rPr lang="en-US" sz="1800" dirty="0" smtClean="0"/>
            <a:t>2. Blood Malignancy</a:t>
          </a:r>
        </a:p>
        <a:p>
          <a:pPr algn="l"/>
          <a:r>
            <a:rPr lang="en-US" sz="1800" dirty="0" smtClean="0"/>
            <a:t>3.Type 1 Diabetes</a:t>
          </a:r>
        </a:p>
        <a:p>
          <a:pPr algn="l"/>
          <a:r>
            <a:rPr lang="en-US" sz="1800" dirty="0" smtClean="0"/>
            <a:t>4. Incubation period, 4 days</a:t>
          </a:r>
        </a:p>
        <a:p>
          <a:pPr algn="ctr"/>
          <a:endParaRPr lang="en-US" sz="1600" dirty="0"/>
        </a:p>
      </dgm:t>
    </dgm:pt>
    <dgm:pt modelId="{1CE029C7-00AD-904B-8F19-B2C8295C19C5}" type="parTrans" cxnId="{15E12505-2B72-744F-B392-11D71B0DD83D}">
      <dgm:prSet/>
      <dgm:spPr/>
      <dgm:t>
        <a:bodyPr/>
        <a:lstStyle/>
        <a:p>
          <a:endParaRPr lang="en-US" dirty="0"/>
        </a:p>
      </dgm:t>
    </dgm:pt>
    <dgm:pt modelId="{341D841A-3DDD-8E41-95AC-1B56C259B1D2}" type="sibTrans" cxnId="{15E12505-2B72-744F-B392-11D71B0DD83D}">
      <dgm:prSet/>
      <dgm:spPr/>
      <dgm:t>
        <a:bodyPr/>
        <a:lstStyle/>
        <a:p>
          <a:endParaRPr lang="en-US"/>
        </a:p>
      </dgm:t>
    </dgm:pt>
    <dgm:pt modelId="{FC71A980-1987-B24B-B406-6FB4DFB4F998}" type="pres">
      <dgm:prSet presAssocID="{4F8294A3-EF8B-404C-836A-9A0EABDF29CA}" presName="diagram" presStyleCnt="0">
        <dgm:presLayoutVars>
          <dgm:chPref val="1"/>
          <dgm:dir/>
          <dgm:animOne val="branch"/>
          <dgm:animLvl val="lvl"/>
          <dgm:resizeHandles val="exact"/>
        </dgm:presLayoutVars>
      </dgm:prSet>
      <dgm:spPr/>
      <dgm:t>
        <a:bodyPr/>
        <a:lstStyle/>
        <a:p>
          <a:endParaRPr lang="en-US"/>
        </a:p>
      </dgm:t>
    </dgm:pt>
    <dgm:pt modelId="{1C354581-73D7-BC48-A8A0-2D149FCBE44E}" type="pres">
      <dgm:prSet presAssocID="{1F959A38-2F5E-864D-994A-F0D6D5D3AFF2}" presName="root1" presStyleCnt="0"/>
      <dgm:spPr/>
    </dgm:pt>
    <dgm:pt modelId="{DA37B9BD-250D-2B44-8F68-EFA148A2B3B6}" type="pres">
      <dgm:prSet presAssocID="{1F959A38-2F5E-864D-994A-F0D6D5D3AFF2}" presName="LevelOneTextNode" presStyleLbl="node0" presStyleIdx="0" presStyleCnt="1" custScaleX="64814" custLinFactNeighborX="-9216" custLinFactNeighborY="0">
        <dgm:presLayoutVars>
          <dgm:chPref val="3"/>
        </dgm:presLayoutVars>
      </dgm:prSet>
      <dgm:spPr/>
      <dgm:t>
        <a:bodyPr/>
        <a:lstStyle/>
        <a:p>
          <a:endParaRPr lang="en-US"/>
        </a:p>
      </dgm:t>
    </dgm:pt>
    <dgm:pt modelId="{629CCE14-0889-104E-A75C-AC6259DCED36}" type="pres">
      <dgm:prSet presAssocID="{1F959A38-2F5E-864D-994A-F0D6D5D3AFF2}" presName="level2hierChild" presStyleCnt="0"/>
      <dgm:spPr/>
    </dgm:pt>
    <dgm:pt modelId="{67016EF8-BF4E-A949-9317-4BAD185208EE}" type="pres">
      <dgm:prSet presAssocID="{A5CDA756-1E5C-2D4C-8D6B-37F59F64BDA6}" presName="conn2-1" presStyleLbl="parChTrans1D2" presStyleIdx="0" presStyleCnt="3"/>
      <dgm:spPr/>
      <dgm:t>
        <a:bodyPr/>
        <a:lstStyle/>
        <a:p>
          <a:endParaRPr lang="en-US"/>
        </a:p>
      </dgm:t>
    </dgm:pt>
    <dgm:pt modelId="{5D66F36C-3CEC-EF4C-91AD-B067FF4A99CC}" type="pres">
      <dgm:prSet presAssocID="{A5CDA756-1E5C-2D4C-8D6B-37F59F64BDA6}" presName="connTx" presStyleLbl="parChTrans1D2" presStyleIdx="0" presStyleCnt="3"/>
      <dgm:spPr/>
      <dgm:t>
        <a:bodyPr/>
        <a:lstStyle/>
        <a:p>
          <a:endParaRPr lang="en-US"/>
        </a:p>
      </dgm:t>
    </dgm:pt>
    <dgm:pt modelId="{9D1E85DC-33E6-A74C-BF1F-6DDC572D5FD6}" type="pres">
      <dgm:prSet presAssocID="{DF050388-CB58-DD45-BEAB-4F12ABF9387E}" presName="root2" presStyleCnt="0"/>
      <dgm:spPr/>
    </dgm:pt>
    <dgm:pt modelId="{DA0CB3F8-078B-5D40-BCBB-C1328575A8FE}" type="pres">
      <dgm:prSet presAssocID="{DF050388-CB58-DD45-BEAB-4F12ABF9387E}" presName="LevelTwoTextNode" presStyleLbl="node2" presStyleIdx="0" presStyleCnt="3" custScaleX="128865" custScaleY="71721" custLinFactNeighborX="-11292" custLinFactNeighborY="-6771">
        <dgm:presLayoutVars>
          <dgm:chPref val="3"/>
        </dgm:presLayoutVars>
      </dgm:prSet>
      <dgm:spPr/>
      <dgm:t>
        <a:bodyPr/>
        <a:lstStyle/>
        <a:p>
          <a:endParaRPr lang="en-US"/>
        </a:p>
      </dgm:t>
    </dgm:pt>
    <dgm:pt modelId="{E0501E59-6D9A-1843-8E47-757374D8584F}" type="pres">
      <dgm:prSet presAssocID="{DF050388-CB58-DD45-BEAB-4F12ABF9387E}" presName="level3hierChild" presStyleCnt="0"/>
      <dgm:spPr/>
    </dgm:pt>
    <dgm:pt modelId="{9AB566F7-A7EA-D449-8504-FCCC62E4069E}" type="pres">
      <dgm:prSet presAssocID="{ACDC8A29-3CE5-EF46-AB8E-8ED580CB35BE}" presName="conn2-1" presStyleLbl="parChTrans1D2" presStyleIdx="1" presStyleCnt="3"/>
      <dgm:spPr/>
      <dgm:t>
        <a:bodyPr/>
        <a:lstStyle/>
        <a:p>
          <a:endParaRPr lang="en-US"/>
        </a:p>
      </dgm:t>
    </dgm:pt>
    <dgm:pt modelId="{D9D42FA3-1D41-FE48-8875-08B929C678A2}" type="pres">
      <dgm:prSet presAssocID="{ACDC8A29-3CE5-EF46-AB8E-8ED580CB35BE}" presName="connTx" presStyleLbl="parChTrans1D2" presStyleIdx="1" presStyleCnt="3"/>
      <dgm:spPr/>
      <dgm:t>
        <a:bodyPr/>
        <a:lstStyle/>
        <a:p>
          <a:endParaRPr lang="en-US"/>
        </a:p>
      </dgm:t>
    </dgm:pt>
    <dgm:pt modelId="{28CD0661-98C1-AE4C-AE6C-DAC543BB5276}" type="pres">
      <dgm:prSet presAssocID="{0D8EF7F5-23B9-144C-B8FE-300B8D58A1B4}" presName="root2" presStyleCnt="0"/>
      <dgm:spPr/>
    </dgm:pt>
    <dgm:pt modelId="{A2BF022C-2B74-8547-A1F0-94DA62B98691}" type="pres">
      <dgm:prSet presAssocID="{0D8EF7F5-23B9-144C-B8FE-300B8D58A1B4}" presName="LevelTwoTextNode" presStyleLbl="node2" presStyleIdx="1" presStyleCnt="3" custScaleX="157050" custLinFactNeighborX="-20051" custLinFactNeighborY="-2353">
        <dgm:presLayoutVars>
          <dgm:chPref val="3"/>
        </dgm:presLayoutVars>
      </dgm:prSet>
      <dgm:spPr/>
      <dgm:t>
        <a:bodyPr/>
        <a:lstStyle/>
        <a:p>
          <a:endParaRPr lang="en-US"/>
        </a:p>
      </dgm:t>
    </dgm:pt>
    <dgm:pt modelId="{0A4C2CD0-11B3-5647-A048-A2772FDFB6D7}" type="pres">
      <dgm:prSet presAssocID="{0D8EF7F5-23B9-144C-B8FE-300B8D58A1B4}" presName="level3hierChild" presStyleCnt="0"/>
      <dgm:spPr/>
    </dgm:pt>
    <dgm:pt modelId="{5CFA192C-A1E9-E84B-87DB-CBBD905F0784}" type="pres">
      <dgm:prSet presAssocID="{1CE029C7-00AD-904B-8F19-B2C8295C19C5}" presName="conn2-1" presStyleLbl="parChTrans1D2" presStyleIdx="2" presStyleCnt="3"/>
      <dgm:spPr/>
      <dgm:t>
        <a:bodyPr/>
        <a:lstStyle/>
        <a:p>
          <a:endParaRPr lang="en-US"/>
        </a:p>
      </dgm:t>
    </dgm:pt>
    <dgm:pt modelId="{0543F831-38AF-3641-B6F7-823568295397}" type="pres">
      <dgm:prSet presAssocID="{1CE029C7-00AD-904B-8F19-B2C8295C19C5}" presName="connTx" presStyleLbl="parChTrans1D2" presStyleIdx="2" presStyleCnt="3"/>
      <dgm:spPr/>
      <dgm:t>
        <a:bodyPr/>
        <a:lstStyle/>
        <a:p>
          <a:endParaRPr lang="en-US"/>
        </a:p>
      </dgm:t>
    </dgm:pt>
    <dgm:pt modelId="{F72DE546-61FD-8343-AC29-5DD20754DCD8}" type="pres">
      <dgm:prSet presAssocID="{ACD36726-0CD5-9C4E-9E7F-EAB6A8C8C290}" presName="root2" presStyleCnt="0"/>
      <dgm:spPr/>
    </dgm:pt>
    <dgm:pt modelId="{CA052A7C-2B41-954B-B483-6B23E364C0A5}" type="pres">
      <dgm:prSet presAssocID="{ACD36726-0CD5-9C4E-9E7F-EAB6A8C8C290}" presName="LevelTwoTextNode" presStyleLbl="node2" presStyleIdx="2" presStyleCnt="3" custScaleX="117398" custScaleY="128121">
        <dgm:presLayoutVars>
          <dgm:chPref val="3"/>
        </dgm:presLayoutVars>
      </dgm:prSet>
      <dgm:spPr/>
      <dgm:t>
        <a:bodyPr/>
        <a:lstStyle/>
        <a:p>
          <a:endParaRPr lang="en-US"/>
        </a:p>
      </dgm:t>
    </dgm:pt>
    <dgm:pt modelId="{D70BD0E4-3E73-EE44-ABD5-6AA1AD14970A}" type="pres">
      <dgm:prSet presAssocID="{ACD36726-0CD5-9C4E-9E7F-EAB6A8C8C290}" presName="level3hierChild" presStyleCnt="0"/>
      <dgm:spPr/>
    </dgm:pt>
  </dgm:ptLst>
  <dgm:cxnLst>
    <dgm:cxn modelId="{75E9A70F-6968-674E-8BFD-25CA1DC87314}" type="presOf" srcId="{A5CDA756-1E5C-2D4C-8D6B-37F59F64BDA6}" destId="{5D66F36C-3CEC-EF4C-91AD-B067FF4A99CC}" srcOrd="1" destOrd="0" presId="urn:microsoft.com/office/officeart/2005/8/layout/hierarchy2"/>
    <dgm:cxn modelId="{5041BF9A-61DE-5143-B71C-4A40DE8C0118}" type="presOf" srcId="{4F8294A3-EF8B-404C-836A-9A0EABDF29CA}" destId="{FC71A980-1987-B24B-B406-6FB4DFB4F998}" srcOrd="0" destOrd="0" presId="urn:microsoft.com/office/officeart/2005/8/layout/hierarchy2"/>
    <dgm:cxn modelId="{15E12505-2B72-744F-B392-11D71B0DD83D}" srcId="{1F959A38-2F5E-864D-994A-F0D6D5D3AFF2}" destId="{ACD36726-0CD5-9C4E-9E7F-EAB6A8C8C290}" srcOrd="2" destOrd="0" parTransId="{1CE029C7-00AD-904B-8F19-B2C8295C19C5}" sibTransId="{341D841A-3DDD-8E41-95AC-1B56C259B1D2}"/>
    <dgm:cxn modelId="{6F35FD75-16D7-1248-8151-ABF85CA7C47D}" type="presOf" srcId="{ACDC8A29-3CE5-EF46-AB8E-8ED580CB35BE}" destId="{D9D42FA3-1D41-FE48-8875-08B929C678A2}" srcOrd="1" destOrd="0" presId="urn:microsoft.com/office/officeart/2005/8/layout/hierarchy2"/>
    <dgm:cxn modelId="{66A0339D-A107-1E4A-814A-72F710A34D1A}" type="presOf" srcId="{1CE029C7-00AD-904B-8F19-B2C8295C19C5}" destId="{0543F831-38AF-3641-B6F7-823568295397}" srcOrd="1" destOrd="0" presId="urn:microsoft.com/office/officeart/2005/8/layout/hierarchy2"/>
    <dgm:cxn modelId="{9AB2E892-0839-F941-825C-3E2F236E29B6}" srcId="{1F959A38-2F5E-864D-994A-F0D6D5D3AFF2}" destId="{DF050388-CB58-DD45-BEAB-4F12ABF9387E}" srcOrd="0" destOrd="0" parTransId="{A5CDA756-1E5C-2D4C-8D6B-37F59F64BDA6}" sibTransId="{8E5B6251-48CF-4D41-8C36-CC754F021B33}"/>
    <dgm:cxn modelId="{5D0FD2DA-3D05-D54F-A907-CC095172636C}" type="presOf" srcId="{1CE029C7-00AD-904B-8F19-B2C8295C19C5}" destId="{5CFA192C-A1E9-E84B-87DB-CBBD905F0784}" srcOrd="0" destOrd="0" presId="urn:microsoft.com/office/officeart/2005/8/layout/hierarchy2"/>
    <dgm:cxn modelId="{211F070B-D706-5046-B65F-394767CE582D}" srcId="{4F8294A3-EF8B-404C-836A-9A0EABDF29CA}" destId="{1F959A38-2F5E-864D-994A-F0D6D5D3AFF2}" srcOrd="0" destOrd="0" parTransId="{3E72ECEE-5A30-6541-A6D7-30A4AD20A56A}" sibTransId="{4810284E-08C7-864C-B8D4-3E51B3D004EF}"/>
    <dgm:cxn modelId="{B9392D36-B5C2-B84C-8E1E-0242463C662B}" type="presOf" srcId="{0D8EF7F5-23B9-144C-B8FE-300B8D58A1B4}" destId="{A2BF022C-2B74-8547-A1F0-94DA62B98691}" srcOrd="0" destOrd="0" presId="urn:microsoft.com/office/officeart/2005/8/layout/hierarchy2"/>
    <dgm:cxn modelId="{C9B24812-04A2-0441-8932-D99375441ED3}" type="presOf" srcId="{ACD36726-0CD5-9C4E-9E7F-EAB6A8C8C290}" destId="{CA052A7C-2B41-954B-B483-6B23E364C0A5}" srcOrd="0" destOrd="0" presId="urn:microsoft.com/office/officeart/2005/8/layout/hierarchy2"/>
    <dgm:cxn modelId="{51AEB350-9295-264F-A858-3DC4188EB3BB}" type="presOf" srcId="{A5CDA756-1E5C-2D4C-8D6B-37F59F64BDA6}" destId="{67016EF8-BF4E-A949-9317-4BAD185208EE}" srcOrd="0" destOrd="0" presId="urn:microsoft.com/office/officeart/2005/8/layout/hierarchy2"/>
    <dgm:cxn modelId="{E3833785-290E-DF41-B974-FFE0A4933E7B}" srcId="{1F959A38-2F5E-864D-994A-F0D6D5D3AFF2}" destId="{0D8EF7F5-23B9-144C-B8FE-300B8D58A1B4}" srcOrd="1" destOrd="0" parTransId="{ACDC8A29-3CE5-EF46-AB8E-8ED580CB35BE}" sibTransId="{D3F1C7C1-AB4D-1049-8623-34DF7261F3CB}"/>
    <dgm:cxn modelId="{848176F1-8C91-9249-B1E1-7EDB6D8BAA59}" type="presOf" srcId="{ACDC8A29-3CE5-EF46-AB8E-8ED580CB35BE}" destId="{9AB566F7-A7EA-D449-8504-FCCC62E4069E}" srcOrd="0" destOrd="0" presId="urn:microsoft.com/office/officeart/2005/8/layout/hierarchy2"/>
    <dgm:cxn modelId="{83BBB20E-A950-9144-9E80-9390CEDEBB50}" type="presOf" srcId="{1F959A38-2F5E-864D-994A-F0D6D5D3AFF2}" destId="{DA37B9BD-250D-2B44-8F68-EFA148A2B3B6}" srcOrd="0" destOrd="0" presId="urn:microsoft.com/office/officeart/2005/8/layout/hierarchy2"/>
    <dgm:cxn modelId="{F1A25E4D-3D01-A649-838A-E1DA363D4755}" type="presOf" srcId="{DF050388-CB58-DD45-BEAB-4F12ABF9387E}" destId="{DA0CB3F8-078B-5D40-BCBB-C1328575A8FE}" srcOrd="0" destOrd="0" presId="urn:microsoft.com/office/officeart/2005/8/layout/hierarchy2"/>
    <dgm:cxn modelId="{5A25DE2A-74E8-8544-A3BB-08433E1EF673}" type="presParOf" srcId="{FC71A980-1987-B24B-B406-6FB4DFB4F998}" destId="{1C354581-73D7-BC48-A8A0-2D149FCBE44E}" srcOrd="0" destOrd="0" presId="urn:microsoft.com/office/officeart/2005/8/layout/hierarchy2"/>
    <dgm:cxn modelId="{8FFC03DC-30B4-2A4E-91E1-EC1DBEF9FE4A}" type="presParOf" srcId="{1C354581-73D7-BC48-A8A0-2D149FCBE44E}" destId="{DA37B9BD-250D-2B44-8F68-EFA148A2B3B6}" srcOrd="0" destOrd="0" presId="urn:microsoft.com/office/officeart/2005/8/layout/hierarchy2"/>
    <dgm:cxn modelId="{66294F98-2FE0-B54C-9D9B-28AB36323D70}" type="presParOf" srcId="{1C354581-73D7-BC48-A8A0-2D149FCBE44E}" destId="{629CCE14-0889-104E-A75C-AC6259DCED36}" srcOrd="1" destOrd="0" presId="urn:microsoft.com/office/officeart/2005/8/layout/hierarchy2"/>
    <dgm:cxn modelId="{7E34B4E3-1583-D74F-8C61-555A4FF0B61D}" type="presParOf" srcId="{629CCE14-0889-104E-A75C-AC6259DCED36}" destId="{67016EF8-BF4E-A949-9317-4BAD185208EE}" srcOrd="0" destOrd="0" presId="urn:microsoft.com/office/officeart/2005/8/layout/hierarchy2"/>
    <dgm:cxn modelId="{E084B8BD-2E9F-8B4F-AA58-3D7B394D512E}" type="presParOf" srcId="{67016EF8-BF4E-A949-9317-4BAD185208EE}" destId="{5D66F36C-3CEC-EF4C-91AD-B067FF4A99CC}" srcOrd="0" destOrd="0" presId="urn:microsoft.com/office/officeart/2005/8/layout/hierarchy2"/>
    <dgm:cxn modelId="{098C4D88-6487-784E-9B6B-1CC111BC56AD}" type="presParOf" srcId="{629CCE14-0889-104E-A75C-AC6259DCED36}" destId="{9D1E85DC-33E6-A74C-BF1F-6DDC572D5FD6}" srcOrd="1" destOrd="0" presId="urn:microsoft.com/office/officeart/2005/8/layout/hierarchy2"/>
    <dgm:cxn modelId="{BAC5FD01-554C-634B-982C-6C0C7CECDE34}" type="presParOf" srcId="{9D1E85DC-33E6-A74C-BF1F-6DDC572D5FD6}" destId="{DA0CB3F8-078B-5D40-BCBB-C1328575A8FE}" srcOrd="0" destOrd="0" presId="urn:microsoft.com/office/officeart/2005/8/layout/hierarchy2"/>
    <dgm:cxn modelId="{28A03A26-E0C4-3841-8F2B-9084244CC6E4}" type="presParOf" srcId="{9D1E85DC-33E6-A74C-BF1F-6DDC572D5FD6}" destId="{E0501E59-6D9A-1843-8E47-757374D8584F}" srcOrd="1" destOrd="0" presId="urn:microsoft.com/office/officeart/2005/8/layout/hierarchy2"/>
    <dgm:cxn modelId="{8459E627-CD64-074A-B370-213C47D54E9A}" type="presParOf" srcId="{629CCE14-0889-104E-A75C-AC6259DCED36}" destId="{9AB566F7-A7EA-D449-8504-FCCC62E4069E}" srcOrd="2" destOrd="0" presId="urn:microsoft.com/office/officeart/2005/8/layout/hierarchy2"/>
    <dgm:cxn modelId="{A6012C9F-710D-6F48-9271-9D9DA97148A0}" type="presParOf" srcId="{9AB566F7-A7EA-D449-8504-FCCC62E4069E}" destId="{D9D42FA3-1D41-FE48-8875-08B929C678A2}" srcOrd="0" destOrd="0" presId="urn:microsoft.com/office/officeart/2005/8/layout/hierarchy2"/>
    <dgm:cxn modelId="{AB260AC8-39E3-C646-8B00-61FEBE9EA0E2}" type="presParOf" srcId="{629CCE14-0889-104E-A75C-AC6259DCED36}" destId="{28CD0661-98C1-AE4C-AE6C-DAC543BB5276}" srcOrd="3" destOrd="0" presId="urn:microsoft.com/office/officeart/2005/8/layout/hierarchy2"/>
    <dgm:cxn modelId="{31BE2B50-84E7-8440-B285-6006101D1A45}" type="presParOf" srcId="{28CD0661-98C1-AE4C-AE6C-DAC543BB5276}" destId="{A2BF022C-2B74-8547-A1F0-94DA62B98691}" srcOrd="0" destOrd="0" presId="urn:microsoft.com/office/officeart/2005/8/layout/hierarchy2"/>
    <dgm:cxn modelId="{9F64B58C-4765-8542-A5F6-C059EFA4D8B6}" type="presParOf" srcId="{28CD0661-98C1-AE4C-AE6C-DAC543BB5276}" destId="{0A4C2CD0-11B3-5647-A048-A2772FDFB6D7}" srcOrd="1" destOrd="0" presId="urn:microsoft.com/office/officeart/2005/8/layout/hierarchy2"/>
    <dgm:cxn modelId="{28B0EBCC-962A-A64A-AC26-96AF47268235}" type="presParOf" srcId="{629CCE14-0889-104E-A75C-AC6259DCED36}" destId="{5CFA192C-A1E9-E84B-87DB-CBBD905F0784}" srcOrd="4" destOrd="0" presId="urn:microsoft.com/office/officeart/2005/8/layout/hierarchy2"/>
    <dgm:cxn modelId="{CCC473B6-CA5E-664E-84F4-32F120B7891C}" type="presParOf" srcId="{5CFA192C-A1E9-E84B-87DB-CBBD905F0784}" destId="{0543F831-38AF-3641-B6F7-823568295397}" srcOrd="0" destOrd="0" presId="urn:microsoft.com/office/officeart/2005/8/layout/hierarchy2"/>
    <dgm:cxn modelId="{04517F88-A767-6C4F-8BF1-C162A382E624}" type="presParOf" srcId="{629CCE14-0889-104E-A75C-AC6259DCED36}" destId="{F72DE546-61FD-8343-AC29-5DD20754DCD8}" srcOrd="5" destOrd="0" presId="urn:microsoft.com/office/officeart/2005/8/layout/hierarchy2"/>
    <dgm:cxn modelId="{DADDE9C6-552C-544B-A933-3E11A6DEC8F1}" type="presParOf" srcId="{F72DE546-61FD-8343-AC29-5DD20754DCD8}" destId="{CA052A7C-2B41-954B-B483-6B23E364C0A5}" srcOrd="0" destOrd="0" presId="urn:microsoft.com/office/officeart/2005/8/layout/hierarchy2"/>
    <dgm:cxn modelId="{5ADABA3D-A4AD-3A42-B958-549340F15AA0}" type="presParOf" srcId="{F72DE546-61FD-8343-AC29-5DD20754DCD8}" destId="{D70BD0E4-3E73-EE44-ABD5-6AA1AD14970A}"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37B9BD-250D-2B44-8F68-EFA148A2B3B6}">
      <dsp:nvSpPr>
        <dsp:cNvPr id="0" name=""/>
        <dsp:cNvSpPr/>
      </dsp:nvSpPr>
      <dsp:spPr>
        <a:xfrm>
          <a:off x="0" y="1895590"/>
          <a:ext cx="2043151" cy="1576165"/>
        </a:xfrm>
        <a:prstGeom prst="roundRect">
          <a:avLst>
            <a:gd name="adj" fmla="val 10000"/>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1984</a:t>
          </a:r>
          <a:endParaRPr lang="en-US" sz="3200" kern="1200" dirty="0"/>
        </a:p>
      </dsp:txBody>
      <dsp:txXfrm>
        <a:off x="0" y="1895590"/>
        <a:ext cx="2043151" cy="1576165"/>
      </dsp:txXfrm>
    </dsp:sp>
    <dsp:sp modelId="{67016EF8-BF4E-A949-9317-4BAD185208EE}">
      <dsp:nvSpPr>
        <dsp:cNvPr id="0" name=""/>
        <dsp:cNvSpPr/>
      </dsp:nvSpPr>
      <dsp:spPr>
        <a:xfrm rot="17602222">
          <a:off x="1346978" y="1598017"/>
          <a:ext cx="2307782" cy="52858"/>
        </a:xfrm>
        <a:custGeom>
          <a:avLst/>
          <a:gdLst/>
          <a:ahLst/>
          <a:cxnLst/>
          <a:rect l="0" t="0" r="0" b="0"/>
          <a:pathLst>
            <a:path>
              <a:moveTo>
                <a:pt x="0" y="26429"/>
              </a:moveTo>
              <a:lnTo>
                <a:pt x="2307782" y="2642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p>
      </dsp:txBody>
      <dsp:txXfrm rot="17602222">
        <a:off x="2443175" y="1566752"/>
        <a:ext cx="115389" cy="115389"/>
      </dsp:txXfrm>
    </dsp:sp>
    <dsp:sp modelId="{DA0CB3F8-078B-5D40-BCBB-C1328575A8FE}">
      <dsp:nvSpPr>
        <dsp:cNvPr id="0" name=""/>
        <dsp:cNvSpPr/>
      </dsp:nvSpPr>
      <dsp:spPr>
        <a:xfrm>
          <a:off x="2958587" y="0"/>
          <a:ext cx="4062251" cy="1130441"/>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Incline Village, NV</a:t>
          </a:r>
          <a:r>
            <a:rPr lang="en-US" sz="1300" b="1" kern="1200" dirty="0" smtClean="0"/>
            <a:t> </a:t>
          </a:r>
          <a:endParaRPr lang="en-US" sz="1600" b="1" kern="1200" dirty="0" smtClean="0"/>
        </a:p>
        <a:p>
          <a:pPr lvl="0" algn="l" defTabSz="1422400">
            <a:lnSpc>
              <a:spcPct val="90000"/>
            </a:lnSpc>
            <a:spcBef>
              <a:spcPct val="0"/>
            </a:spcBef>
            <a:spcAft>
              <a:spcPct val="35000"/>
            </a:spcAft>
          </a:pPr>
          <a:r>
            <a:rPr lang="en-US" sz="1800" kern="1200" dirty="0" smtClean="0"/>
            <a:t>1: Cardiomyopathy</a:t>
          </a:r>
        </a:p>
        <a:p>
          <a:pPr lvl="0" algn="l" defTabSz="1422400">
            <a:lnSpc>
              <a:spcPct val="90000"/>
            </a:lnSpc>
            <a:spcBef>
              <a:spcPct val="0"/>
            </a:spcBef>
            <a:spcAft>
              <a:spcPct val="35000"/>
            </a:spcAft>
          </a:pPr>
          <a:r>
            <a:rPr lang="en-US" sz="1800" kern="1200" dirty="0" smtClean="0"/>
            <a:t>2: Blood Malignancy?</a:t>
          </a:r>
        </a:p>
      </dsp:txBody>
      <dsp:txXfrm>
        <a:off x="2958587" y="0"/>
        <a:ext cx="4062251" cy="1130441"/>
      </dsp:txXfrm>
    </dsp:sp>
    <dsp:sp modelId="{9AB566F7-A7EA-D449-8504-FCCC62E4069E}">
      <dsp:nvSpPr>
        <dsp:cNvPr id="0" name=""/>
        <dsp:cNvSpPr/>
      </dsp:nvSpPr>
      <dsp:spPr>
        <a:xfrm rot="19380681">
          <a:off x="1962613" y="2416460"/>
          <a:ext cx="800399" cy="52858"/>
        </a:xfrm>
        <a:custGeom>
          <a:avLst/>
          <a:gdLst/>
          <a:ahLst/>
          <a:cxnLst/>
          <a:rect l="0" t="0" r="0" b="0"/>
          <a:pathLst>
            <a:path>
              <a:moveTo>
                <a:pt x="0" y="26429"/>
              </a:moveTo>
              <a:lnTo>
                <a:pt x="800399" y="2642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9380681">
        <a:off x="2342803" y="2422880"/>
        <a:ext cx="40019" cy="40019"/>
      </dsp:txXfrm>
    </dsp:sp>
    <dsp:sp modelId="{A2BF022C-2B74-8547-A1F0-94DA62B98691}">
      <dsp:nvSpPr>
        <dsp:cNvPr id="0" name=""/>
        <dsp:cNvSpPr/>
      </dsp:nvSpPr>
      <dsp:spPr>
        <a:xfrm>
          <a:off x="2682474" y="1414024"/>
          <a:ext cx="4950735" cy="1576165"/>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S. Carolina </a:t>
          </a:r>
          <a:r>
            <a:rPr lang="en-US" sz="1300" b="1" kern="1200" dirty="0" smtClean="0"/>
            <a:t/>
          </a:r>
          <a:br>
            <a:rPr lang="en-US" sz="1300" b="1" kern="1200" dirty="0" smtClean="0"/>
          </a:br>
          <a:r>
            <a:rPr lang="en-US" sz="1600" b="1" kern="1200" dirty="0" smtClean="0"/>
            <a:t>Symphony Orchestra</a:t>
          </a:r>
        </a:p>
        <a:p>
          <a:pPr lvl="0" algn="l" defTabSz="1244600">
            <a:lnSpc>
              <a:spcPct val="90000"/>
            </a:lnSpc>
            <a:spcBef>
              <a:spcPct val="0"/>
            </a:spcBef>
            <a:spcAft>
              <a:spcPct val="35000"/>
            </a:spcAft>
          </a:pPr>
          <a:r>
            <a:rPr lang="en-US" sz="1800" kern="1200" dirty="0" smtClean="0"/>
            <a:t>1. Malignancy (</a:t>
          </a:r>
          <a:r>
            <a:rPr lang="en-US" sz="1800" kern="1200" dirty="0" err="1" smtClean="0"/>
            <a:t>Grufferman</a:t>
          </a:r>
          <a:r>
            <a:rPr lang="en-US" sz="1800" kern="1200" dirty="0" smtClean="0"/>
            <a:t>)</a:t>
          </a:r>
        </a:p>
        <a:p>
          <a:pPr lvl="0" algn="ctr" defTabSz="1244600">
            <a:lnSpc>
              <a:spcPct val="90000"/>
            </a:lnSpc>
            <a:spcBef>
              <a:spcPct val="0"/>
            </a:spcBef>
            <a:spcAft>
              <a:spcPct val="35000"/>
            </a:spcAft>
          </a:pPr>
          <a:endParaRPr lang="en-US" sz="1300" kern="1200" dirty="0"/>
        </a:p>
      </dsp:txBody>
      <dsp:txXfrm>
        <a:off x="2682474" y="1414024"/>
        <a:ext cx="4950735" cy="1576165"/>
      </dsp:txXfrm>
    </dsp:sp>
    <dsp:sp modelId="{5CFA192C-A1E9-E84B-87DB-CBBD905F0784}">
      <dsp:nvSpPr>
        <dsp:cNvPr id="0" name=""/>
        <dsp:cNvSpPr/>
      </dsp:nvSpPr>
      <dsp:spPr>
        <a:xfrm rot="3080920">
          <a:off x="1661047" y="3452107"/>
          <a:ext cx="2035604" cy="52858"/>
        </a:xfrm>
        <a:custGeom>
          <a:avLst/>
          <a:gdLst/>
          <a:ahLst/>
          <a:cxnLst/>
          <a:rect l="0" t="0" r="0" b="0"/>
          <a:pathLst>
            <a:path>
              <a:moveTo>
                <a:pt x="0" y="26429"/>
              </a:moveTo>
              <a:lnTo>
                <a:pt x="2035604" y="2642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rot="3080920">
        <a:off x="2627960" y="3427647"/>
        <a:ext cx="101780" cy="101780"/>
      </dsp:txXfrm>
    </dsp:sp>
    <dsp:sp modelId="{CA052A7C-2B41-954B-B483-6B23E364C0A5}">
      <dsp:nvSpPr>
        <dsp:cNvPr id="0" name=""/>
        <dsp:cNvSpPr/>
      </dsp:nvSpPr>
      <dsp:spPr>
        <a:xfrm>
          <a:off x="3314548" y="3263701"/>
          <a:ext cx="3700773" cy="2019398"/>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Ontario / Quebec</a:t>
          </a:r>
        </a:p>
        <a:p>
          <a:pPr lvl="0" algn="l" defTabSz="800100">
            <a:lnSpc>
              <a:spcPct val="90000"/>
            </a:lnSpc>
            <a:spcBef>
              <a:spcPct val="0"/>
            </a:spcBef>
            <a:spcAft>
              <a:spcPct val="35000"/>
            </a:spcAft>
          </a:pPr>
          <a:r>
            <a:rPr lang="en-US" sz="1800" kern="1200" dirty="0" smtClean="0"/>
            <a:t>1. Cardiomyopathy,</a:t>
          </a:r>
        </a:p>
        <a:p>
          <a:pPr lvl="0" algn="l" defTabSz="800100">
            <a:lnSpc>
              <a:spcPct val="90000"/>
            </a:lnSpc>
            <a:spcBef>
              <a:spcPct val="0"/>
            </a:spcBef>
            <a:spcAft>
              <a:spcPct val="35000"/>
            </a:spcAft>
          </a:pPr>
          <a:r>
            <a:rPr lang="en-US" sz="1800" kern="1200" dirty="0" smtClean="0"/>
            <a:t>2. Blood Malignancy</a:t>
          </a:r>
        </a:p>
        <a:p>
          <a:pPr lvl="0" algn="l" defTabSz="800100">
            <a:lnSpc>
              <a:spcPct val="90000"/>
            </a:lnSpc>
            <a:spcBef>
              <a:spcPct val="0"/>
            </a:spcBef>
            <a:spcAft>
              <a:spcPct val="35000"/>
            </a:spcAft>
          </a:pPr>
          <a:r>
            <a:rPr lang="en-US" sz="1800" kern="1200" dirty="0" smtClean="0"/>
            <a:t>3.Type 1 Diabetes</a:t>
          </a:r>
        </a:p>
        <a:p>
          <a:pPr lvl="0" algn="l" defTabSz="800100">
            <a:lnSpc>
              <a:spcPct val="90000"/>
            </a:lnSpc>
            <a:spcBef>
              <a:spcPct val="0"/>
            </a:spcBef>
            <a:spcAft>
              <a:spcPct val="35000"/>
            </a:spcAft>
          </a:pPr>
          <a:r>
            <a:rPr lang="en-US" sz="1800" kern="1200" dirty="0" smtClean="0"/>
            <a:t>4. Incubation period, 4 days</a:t>
          </a:r>
        </a:p>
        <a:p>
          <a:pPr lvl="0" algn="ctr" defTabSz="800100">
            <a:lnSpc>
              <a:spcPct val="90000"/>
            </a:lnSpc>
            <a:spcBef>
              <a:spcPct val="0"/>
            </a:spcBef>
            <a:spcAft>
              <a:spcPct val="35000"/>
            </a:spcAft>
          </a:pPr>
          <a:endParaRPr lang="en-US" sz="1600" kern="1200" dirty="0"/>
        </a:p>
      </dsp:txBody>
      <dsp:txXfrm>
        <a:off x="3314548" y="3263701"/>
        <a:ext cx="3700773" cy="20193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1C82AD06-646C-C14B-83F7-4404B2FE56A9}"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FE1BB1-560D-4DDA-96B8-5C20B1CB60E9}"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4FF1817-1396-4348-8373-A4C5599463C0}" type="slidenum">
              <a:rPr lang="en-US">
                <a:latin typeface="Arial" pitchFamily="-80" charset="0"/>
                <a:ea typeface="ＭＳ Ｐゴシック" pitchFamily="-80" charset="-128"/>
                <a:cs typeface="ＭＳ Ｐゴシック" pitchFamily="-80" charset="-128"/>
              </a:rPr>
              <a:pPr/>
              <a:t>16</a:t>
            </a:fld>
            <a:endParaRPr lang="en-US">
              <a:latin typeface="Arial" pitchFamily="-80" charset="0"/>
              <a:ea typeface="ＭＳ Ｐゴシック" pitchFamily="-80" charset="-128"/>
              <a:cs typeface="ＭＳ Ｐゴシック" pitchFamily="-80"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a:latin typeface="Arial" pitchFamily="-80" charset="0"/>
                <a:ea typeface="ＭＳ Ｐゴシック" pitchFamily="-80" charset="-128"/>
                <a:cs typeface="ＭＳ Ｐゴシック" pitchFamily="-80" charset="-128"/>
              </a:rPr>
              <a:t>This is work by Dr B McLaughlin of the Ontario Ministry of Health in Toronto whose lab examined over 700 serum specimens</a:t>
            </a:r>
            <a:r>
              <a:rPr lang="en-US" dirty="0" smtClean="0">
                <a:latin typeface="Arial" pitchFamily="-80" charset="0"/>
                <a:ea typeface="ＭＳ Ｐゴシック" pitchFamily="-80" charset="-128"/>
                <a:cs typeface="ＭＳ Ｐゴシック" pitchFamily="-80" charset="-128"/>
              </a:rPr>
              <a:t> submitted </a:t>
            </a:r>
            <a:r>
              <a:rPr lang="en-US" dirty="0">
                <a:latin typeface="Arial" pitchFamily="-80" charset="0"/>
                <a:ea typeface="ＭＳ Ｐゴシック" pitchFamily="-80" charset="-128"/>
                <a:cs typeface="ＭＳ Ｐゴシック" pitchFamily="-80" charset="-128"/>
              </a:rPr>
              <a:t>by Ontario physicians examining for both encephalitis and M.E. like illnesses in Ontario. August 1984 was the month and the year when an M.E. Cluster or epidemic occurred in Lake Tahoe, in the North Carolina Symphonic Orchestra, in Montreal and Ottawa Clusters</a:t>
            </a:r>
            <a:r>
              <a:rPr lang="en-US" dirty="0" smtClean="0">
                <a:latin typeface="Arial" pitchFamily="-80" charset="0"/>
                <a:ea typeface="ＭＳ Ｐゴシック" pitchFamily="-80" charset="-128"/>
                <a:cs typeface="ＭＳ Ｐゴシック" pitchFamily="-80" charset="-128"/>
              </a:rPr>
              <a:t>. In our text book the Clinical</a:t>
            </a:r>
            <a:r>
              <a:rPr lang="en-US" baseline="0" dirty="0" smtClean="0">
                <a:latin typeface="Arial" pitchFamily="-80" charset="0"/>
                <a:ea typeface="ＭＳ Ｐゴシック" pitchFamily="-80" charset="-128"/>
                <a:cs typeface="ＭＳ Ｐゴシック" pitchFamily="-80" charset="-128"/>
              </a:rPr>
              <a:t> &amp; Scientific Basis of M.E. &amp; CFS Dr McLaughlin has a chart of EBV recoveries in the same period. There was no relative increase. See page 293.</a:t>
            </a:r>
            <a:endParaRPr lang="en-US" dirty="0">
              <a:latin typeface="Arial" pitchFamily="-80" charset="0"/>
              <a:ea typeface="ＭＳ Ｐゴシック" pitchFamily="-80" charset="-128"/>
              <a:cs typeface="ＭＳ Ｐゴシック" pitchFamily="-8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Icubation</a:t>
            </a:r>
            <a:r>
              <a:rPr lang="en-US" baseline="0" dirty="0" smtClean="0"/>
              <a:t> period was 2 days. Also, 2 0f the 20 positive patients fell ill after a massive transfusion. In other words, taken as a group ENTEROVIRUS represented only 20% which already is significant. However taken as a fraction of the 40 M.E” acute onset patients, 50% had PCR evidence of </a:t>
            </a:r>
            <a:r>
              <a:rPr lang="en-US" baseline="0" dirty="0" err="1" smtClean="0"/>
              <a:t>Enterovirus</a:t>
            </a:r>
            <a:r>
              <a:rPr lang="en-US" baseline="0" dirty="0" smtClean="0"/>
              <a:t> infection.</a:t>
            </a:r>
            <a:endParaRPr lang="en-US" dirty="0"/>
          </a:p>
        </p:txBody>
      </p:sp>
      <p:sp>
        <p:nvSpPr>
          <p:cNvPr id="4" name="Slide Number Placeholder 3"/>
          <p:cNvSpPr>
            <a:spLocks noGrp="1"/>
          </p:cNvSpPr>
          <p:nvPr>
            <p:ph type="sldNum" sz="quarter" idx="10"/>
          </p:nvPr>
        </p:nvSpPr>
        <p:spPr/>
        <p:txBody>
          <a:bodyPr/>
          <a:lstStyle/>
          <a:p>
            <a:fld id="{76F6305A-0913-3743-A5C0-4F390D818A7F}"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endParaRPr lang="en-US">
              <a:latin typeface="Arial" pitchFamily="-64" charset="0"/>
              <a:ea typeface="ＭＳ Ｐゴシック" pitchFamily="-64" charset="-128"/>
              <a:cs typeface="ＭＳ Ｐゴシック" pitchFamily="-6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r>
              <a:rPr lang="en-US">
                <a:latin typeface="Arial" pitchFamily="-64" charset="0"/>
                <a:ea typeface="ＭＳ Ｐゴシック" pitchFamily="-64" charset="-128"/>
                <a:cs typeface="ＭＳ Ｐゴシック" pitchFamily="-64" charset="-128"/>
              </a:rPr>
              <a:t>Daughter Thermogram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E6B97B8-58C1-6647-8EAA-97CDD85D05E6}" type="slidenum">
              <a:rPr lang="en-US"/>
              <a:pPr/>
              <a:t>44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B60805B-5AC1-C340-A3D5-E0ABF3C1CCEE}" type="slidenum">
              <a:rPr lang="en-US"/>
              <a:pPr/>
              <a:t>45</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a:t>Whereas in the 1984-1990 viral epidemic period 53 % of our cases followed what appeared to be a viral or infectious injury, in our 2008 study where there was no apparent infectious epidemic we continued to see a much lesser number of M.E. patients but now the post infectious group had fallen from 53% to 9% of our total. Curiously what made up the difference appeared to be 42% fell chronically ill following one of two immunizations, Recombinant Hepatitis B immunization and influenza immunization. Whereas in the 1984-1990 study 33% were gradual onset, in the 2008 study 23% were post major trauma, MVA, sports or locomotive CNS injuries.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4579" name="Rectangle 3"/>
          <p:cNvSpPr>
            <a:spLocks noGrp="1" noChangeArrowheads="1"/>
          </p:cNvSpPr>
          <p:nvPr>
            <p:ph type="ctrTitle"/>
          </p:nvPr>
        </p:nvSpPr>
        <p:spPr>
          <a:xfrm>
            <a:off x="914400" y="838200"/>
            <a:ext cx="7772400" cy="1143000"/>
          </a:xfrm>
        </p:spPr>
        <p:txBody>
          <a:bodyPr/>
          <a:lstStyle>
            <a:lvl1pPr algn="r">
              <a:defRPr/>
            </a:lvl1pPr>
          </a:lstStyle>
          <a:p>
            <a:r>
              <a:rPr lang="en-US"/>
              <a:t>Click to edit Master title style</a:t>
            </a:r>
          </a:p>
        </p:txBody>
      </p:sp>
      <p:sp>
        <p:nvSpPr>
          <p:cNvPr id="24580" name="Rectangle 4"/>
          <p:cNvSpPr>
            <a:spLocks noGrp="1" noChangeArrowheads="1"/>
          </p:cNvSpPr>
          <p:nvPr>
            <p:ph type="subTitle" idx="1"/>
          </p:nvPr>
        </p:nvSpPr>
        <p:spPr>
          <a:xfrm>
            <a:off x="2286000" y="2438400"/>
            <a:ext cx="6400800" cy="1752600"/>
          </a:xfrm>
        </p:spPr>
        <p:txBody>
          <a:bodyPr/>
          <a:lstStyle>
            <a:lvl1pPr marL="0" indent="0" algn="r">
              <a:buFont typeface="Wingdings" charset="2"/>
              <a:buNone/>
              <a:defRPr/>
            </a:lvl1pPr>
          </a:lstStyle>
          <a:p>
            <a:r>
              <a:rPr lang="en-US"/>
              <a:t>Click to edit Master subtitle style</a:t>
            </a:r>
          </a:p>
        </p:txBody>
      </p:sp>
      <p:sp>
        <p:nvSpPr>
          <p:cNvPr id="24581" name="Rectangle 5"/>
          <p:cNvSpPr>
            <a:spLocks noGrp="1" noChangeArrowheads="1"/>
          </p:cNvSpPr>
          <p:nvPr>
            <p:ph type="dt" sz="half" idx="2"/>
          </p:nvPr>
        </p:nvSpPr>
        <p:spPr>
          <a:xfrm>
            <a:off x="1905000" y="6248400"/>
            <a:ext cx="1905000" cy="457200"/>
          </a:xfrm>
        </p:spPr>
        <p:txBody>
          <a:bodyPr/>
          <a:lstStyle>
            <a:lvl1pPr>
              <a:defRPr/>
            </a:lvl1pPr>
          </a:lstStyle>
          <a:p>
            <a:endParaRPr lang="en-US" dirty="0"/>
          </a:p>
        </p:txBody>
      </p:sp>
      <p:sp>
        <p:nvSpPr>
          <p:cNvPr id="24582" name="Rectangle 6"/>
          <p:cNvSpPr>
            <a:spLocks noGrp="1" noChangeArrowheads="1"/>
          </p:cNvSpPr>
          <p:nvPr>
            <p:ph type="ftr" sz="quarter" idx="3"/>
          </p:nvPr>
        </p:nvSpPr>
        <p:spPr>
          <a:xfrm>
            <a:off x="3886200" y="6248400"/>
            <a:ext cx="2895600" cy="457200"/>
          </a:xfrm>
        </p:spPr>
        <p:txBody>
          <a:bodyPr/>
          <a:lstStyle>
            <a:lvl1pPr>
              <a:defRPr/>
            </a:lvl1pPr>
          </a:lstStyle>
          <a:p>
            <a:endParaRPr lang="en-US" dirty="0"/>
          </a:p>
        </p:txBody>
      </p:sp>
      <p:sp>
        <p:nvSpPr>
          <p:cNvPr id="24583" name="Rectangle 7"/>
          <p:cNvSpPr>
            <a:spLocks noGrp="1" noChangeArrowheads="1"/>
          </p:cNvSpPr>
          <p:nvPr>
            <p:ph type="sldNum" sz="quarter" idx="4"/>
          </p:nvPr>
        </p:nvSpPr>
        <p:spPr>
          <a:xfrm>
            <a:off x="6858000" y="6248400"/>
            <a:ext cx="1905000" cy="457200"/>
          </a:xfrm>
        </p:spPr>
        <p:txBody>
          <a:bodyPr/>
          <a:lstStyle>
            <a:lvl1pPr>
              <a:defRPr/>
            </a:lvl1pPr>
          </a:lstStyle>
          <a:p>
            <a:fld id="{2290FB27-6175-464B-B948-26A7D2612BBB}"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EDC04CB3-DF33-6F4F-B0A8-87D02E8A297D}"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04800"/>
            <a:ext cx="1943100" cy="56388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1143000" y="304800"/>
            <a:ext cx="5676900" cy="56388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977783E5-9AAE-564A-8076-C2BFF2AD9256}"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0AE3C580-758E-8846-BE07-7AFD68B51F2A}"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B5F79ED0-0979-A242-9039-11CFE61097D6}"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11430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51054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E8E8BC64-DC1E-AE4C-882A-6681F7730EF3}"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smtClean="0"/>
            </a:lvl1pPr>
          </a:lstStyle>
          <a:p>
            <a:fld id="{6643A5CB-212F-2849-83FB-EA8A1BD649B1}"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smtClean="0"/>
            </a:lvl1pPr>
          </a:lstStyle>
          <a:p>
            <a:fld id="{449ED2DA-C1B1-AC4D-B999-3AC077BDCB43}"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smtClean="0"/>
            </a:lvl1pPr>
          </a:lstStyle>
          <a:p>
            <a:fld id="{A036B9A3-3DFB-5748-AD3D-5548D8C5C80E}"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6FA9DDD9-555D-A746-B931-C2CF77B55F7D}"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BEBE9745-45B5-D44B-8D8F-9BC9209E81B7}"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6" Type="http://schemas.openxmlformats.org/officeDocument/2006/relationships/image" Target="../media/image4.jpeg"/><Relationship Id="rId17" Type="http://schemas.openxmlformats.org/officeDocument/2006/relationships/image" Target="../media/image5.jpeg"/><Relationship Id="rId1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23555" name="Rectangle 3"/>
          <p:cNvSpPr>
            <a:spLocks noGrp="1" noChangeArrowheads="1"/>
          </p:cNvSpPr>
          <p:nvPr>
            <p:ph type="title"/>
          </p:nvPr>
        </p:nvSpPr>
        <p:spPr bwMode="auto">
          <a:xfrm>
            <a:off x="1143000" y="3048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6" name="Rectangle 4"/>
          <p:cNvSpPr>
            <a:spLocks noGrp="1" noChangeArrowheads="1"/>
          </p:cNvSpPr>
          <p:nvPr>
            <p:ph type="body" idx="1"/>
          </p:nvPr>
        </p:nvSpPr>
        <p:spPr bwMode="auto">
          <a:xfrm>
            <a:off x="1143000" y="1676400"/>
            <a:ext cx="77724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7" name="Rectangle 5"/>
          <p:cNvSpPr>
            <a:spLocks noGrp="1" noChangeArrowheads="1"/>
          </p:cNvSpPr>
          <p:nvPr>
            <p:ph type="dt" sz="half" idx="2"/>
          </p:nvPr>
        </p:nvSpPr>
        <p:spPr bwMode="auto">
          <a:xfrm>
            <a:off x="2057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endParaRPr lang="en-US" dirty="0"/>
          </a:p>
        </p:txBody>
      </p:sp>
      <p:sp>
        <p:nvSpPr>
          <p:cNvPr id="23558" name="Rectangle 6"/>
          <p:cNvSpPr>
            <a:spLocks noGrp="1" noChangeArrowheads="1"/>
          </p:cNvSpPr>
          <p:nvPr>
            <p:ph type="ftr" sz="quarter" idx="3"/>
          </p:nvPr>
        </p:nvSpPr>
        <p:spPr bwMode="auto">
          <a:xfrm>
            <a:off x="40386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dirty="0"/>
          </a:p>
        </p:txBody>
      </p:sp>
      <p:sp>
        <p:nvSpPr>
          <p:cNvPr id="23559"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fld id="{82A2C766-9690-0F40-8D7A-C4EE32FF2F7F}"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Helvetica" charset="0"/>
          <a:ea typeface="ＭＳ Ｐゴシック" charset="-128"/>
          <a:cs typeface="ＭＳ Ｐゴシック" charset="-128"/>
        </a:defRPr>
      </a:lvl2pPr>
      <a:lvl3pPr algn="l" rtl="0" fontAlgn="base">
        <a:spcBef>
          <a:spcPct val="0"/>
        </a:spcBef>
        <a:spcAft>
          <a:spcPct val="0"/>
        </a:spcAft>
        <a:defRPr kumimoji="1" sz="4400">
          <a:solidFill>
            <a:schemeClr val="tx2"/>
          </a:solidFill>
          <a:latin typeface="Helvetica" charset="0"/>
          <a:ea typeface="ＭＳ Ｐゴシック" charset="-128"/>
          <a:cs typeface="ＭＳ Ｐゴシック" charset="-128"/>
        </a:defRPr>
      </a:lvl3pPr>
      <a:lvl4pPr algn="l" rtl="0" fontAlgn="base">
        <a:spcBef>
          <a:spcPct val="0"/>
        </a:spcBef>
        <a:spcAft>
          <a:spcPct val="0"/>
        </a:spcAft>
        <a:defRPr kumimoji="1" sz="4400">
          <a:solidFill>
            <a:schemeClr val="tx2"/>
          </a:solidFill>
          <a:latin typeface="Helvetica" charset="0"/>
          <a:ea typeface="ＭＳ Ｐゴシック" charset="-128"/>
          <a:cs typeface="ＭＳ Ｐゴシック" charset="-128"/>
        </a:defRPr>
      </a:lvl4pPr>
      <a:lvl5pPr algn="l" rtl="0" fontAlgn="base">
        <a:spcBef>
          <a:spcPct val="0"/>
        </a:spcBef>
        <a:spcAft>
          <a:spcPct val="0"/>
        </a:spcAft>
        <a:defRPr kumimoji="1" sz="4400">
          <a:solidFill>
            <a:schemeClr val="tx2"/>
          </a:solidFill>
          <a:latin typeface="Helvetica" charset="0"/>
          <a:ea typeface="ＭＳ Ｐゴシック" charset="-128"/>
          <a:cs typeface="ＭＳ Ｐゴシック" charset="-128"/>
        </a:defRPr>
      </a:lvl5pPr>
      <a:lvl6pPr marL="457200" algn="l" rtl="0" fontAlgn="base">
        <a:spcBef>
          <a:spcPct val="0"/>
        </a:spcBef>
        <a:spcAft>
          <a:spcPct val="0"/>
        </a:spcAft>
        <a:defRPr kumimoji="1" sz="4400">
          <a:solidFill>
            <a:schemeClr val="tx2"/>
          </a:solidFill>
          <a:latin typeface="Helvetic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Helvetic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Helvetic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Helvetica" charset="0"/>
          <a:ea typeface="ＭＳ Ｐゴシック" charset="-128"/>
          <a:cs typeface="ＭＳ Ｐゴシック" charset="-128"/>
        </a:defRPr>
      </a:lvl9pPr>
    </p:titleStyle>
    <p:bodyStyle>
      <a:lvl1pPr marL="342900" indent="-342900" algn="l" rtl="0" fontAlgn="base">
        <a:spcBef>
          <a:spcPct val="20000"/>
        </a:spcBef>
        <a:spcAft>
          <a:spcPct val="0"/>
        </a:spcAft>
        <a:buClr>
          <a:srgbClr val="126CBB"/>
        </a:buClr>
        <a:buFont typeface="Wingdings" charset="2"/>
        <a:buBlip>
          <a:blip r:embed="rId14"/>
        </a:buBlip>
        <a:defRPr kumimoji="1" sz="3200">
          <a:solidFill>
            <a:schemeClr val="tx1"/>
          </a:solidFill>
          <a:latin typeface="+mn-lt"/>
          <a:ea typeface="+mn-ea"/>
          <a:cs typeface="+mn-cs"/>
        </a:defRPr>
      </a:lvl1pPr>
      <a:lvl2pPr marL="742950" indent="-285750" algn="l" rtl="0" fontAlgn="base">
        <a:spcBef>
          <a:spcPct val="20000"/>
        </a:spcBef>
        <a:spcAft>
          <a:spcPct val="0"/>
        </a:spcAft>
        <a:buClr>
          <a:srgbClr val="003687"/>
        </a:buClr>
        <a:buSzPct val="95000"/>
        <a:buFont typeface="Wingdings" charset="2"/>
        <a:buBlip>
          <a:blip r:embed="rId15"/>
        </a:buBlip>
        <a:defRPr kumimoji="1" sz="2800">
          <a:solidFill>
            <a:schemeClr val="tx1"/>
          </a:solidFill>
          <a:latin typeface="+mn-lt"/>
          <a:ea typeface="+mn-ea"/>
        </a:defRPr>
      </a:lvl2pPr>
      <a:lvl3pPr marL="1143000" indent="-228600" algn="l" rtl="0" fontAlgn="base">
        <a:spcBef>
          <a:spcPct val="20000"/>
        </a:spcBef>
        <a:spcAft>
          <a:spcPct val="0"/>
        </a:spcAft>
        <a:buBlip>
          <a:blip r:embed="rId16"/>
        </a:buBlip>
        <a:defRPr kumimoji="1" sz="2400">
          <a:solidFill>
            <a:schemeClr val="tx1"/>
          </a:solidFill>
          <a:latin typeface="+mn-lt"/>
          <a:ea typeface="+mn-ea"/>
        </a:defRPr>
      </a:lvl3pPr>
      <a:lvl4pPr marL="1600200" indent="-228600" algn="l" rtl="0" fontAlgn="base">
        <a:spcBef>
          <a:spcPct val="20000"/>
        </a:spcBef>
        <a:spcAft>
          <a:spcPct val="0"/>
        </a:spcAft>
        <a:buBlip>
          <a:blip r:embed="rId17"/>
        </a:buBlip>
        <a:defRPr kumimoji="1" sz="2000">
          <a:solidFill>
            <a:schemeClr val="tx1"/>
          </a:solidFill>
          <a:latin typeface="+mn-lt"/>
          <a:ea typeface="+mn-ea"/>
        </a:defRPr>
      </a:lvl4pPr>
      <a:lvl5pPr marL="2057400" indent="-228600" algn="l" rtl="0" fontAlgn="base">
        <a:spcBef>
          <a:spcPct val="20000"/>
        </a:spcBef>
        <a:spcAft>
          <a:spcPct val="0"/>
        </a:spcAft>
        <a:buBlip>
          <a:blip r:embed="rId18"/>
        </a:buBlip>
        <a:defRPr kumimoji="1" sz="2000">
          <a:solidFill>
            <a:schemeClr val="tx1"/>
          </a:solidFill>
          <a:latin typeface="+mn-lt"/>
          <a:ea typeface="+mn-ea"/>
        </a:defRPr>
      </a:lvl5pPr>
      <a:lvl6pPr marL="2514600" indent="-228600" algn="l" rtl="0" fontAlgn="base">
        <a:spcBef>
          <a:spcPct val="20000"/>
        </a:spcBef>
        <a:spcAft>
          <a:spcPct val="0"/>
        </a:spcAft>
        <a:buBlip>
          <a:blip r:embed="rId18"/>
        </a:buBlip>
        <a:defRPr kumimoji="1" sz="2000">
          <a:solidFill>
            <a:schemeClr val="tx1"/>
          </a:solidFill>
          <a:latin typeface="+mn-lt"/>
          <a:ea typeface="+mn-ea"/>
        </a:defRPr>
      </a:lvl6pPr>
      <a:lvl7pPr marL="2971800" indent="-228600" algn="l" rtl="0" fontAlgn="base">
        <a:spcBef>
          <a:spcPct val="20000"/>
        </a:spcBef>
        <a:spcAft>
          <a:spcPct val="0"/>
        </a:spcAft>
        <a:buBlip>
          <a:blip r:embed="rId18"/>
        </a:buBlip>
        <a:defRPr kumimoji="1" sz="2000">
          <a:solidFill>
            <a:schemeClr val="tx1"/>
          </a:solidFill>
          <a:latin typeface="+mn-lt"/>
          <a:ea typeface="+mn-ea"/>
        </a:defRPr>
      </a:lvl7pPr>
      <a:lvl8pPr marL="3429000" indent="-228600" algn="l" rtl="0" fontAlgn="base">
        <a:spcBef>
          <a:spcPct val="20000"/>
        </a:spcBef>
        <a:spcAft>
          <a:spcPct val="0"/>
        </a:spcAft>
        <a:buBlip>
          <a:blip r:embed="rId18"/>
        </a:buBlip>
        <a:defRPr kumimoji="1" sz="2000">
          <a:solidFill>
            <a:schemeClr val="tx1"/>
          </a:solidFill>
          <a:latin typeface="+mn-lt"/>
          <a:ea typeface="+mn-ea"/>
        </a:defRPr>
      </a:lvl8pPr>
      <a:lvl9pPr marL="3886200" indent="-228600" algn="l" rtl="0" fontAlgn="base">
        <a:spcBef>
          <a:spcPct val="20000"/>
        </a:spcBef>
        <a:spcAft>
          <a:spcPct val="0"/>
        </a:spcAft>
        <a:buBlip>
          <a:blip r:embed="rId18"/>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ightingale.ca" TargetMode="Externa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lulu.com/" TargetMode="External"/><Relationship Id="rId3"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Word_97_-_2004_Document1.doc"/><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Word_97_-_2004_Document2.doc"/><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457200"/>
            <a:ext cx="4343400" cy="3657600"/>
          </a:xfrm>
        </p:spPr>
        <p:txBody>
          <a:bodyPr/>
          <a:lstStyle/>
          <a:p>
            <a:endParaRPr lang="en-US" dirty="0"/>
          </a:p>
        </p:txBody>
      </p:sp>
      <p:sp>
        <p:nvSpPr>
          <p:cNvPr id="8195" name="Rectangle 3"/>
          <p:cNvSpPr>
            <a:spLocks noGrp="1" noChangeArrowheads="1"/>
          </p:cNvSpPr>
          <p:nvPr>
            <p:ph type="body" idx="1"/>
          </p:nvPr>
        </p:nvSpPr>
        <p:spPr>
          <a:xfrm>
            <a:off x="5105400" y="457200"/>
            <a:ext cx="3352800" cy="5638800"/>
          </a:xfrm>
        </p:spPr>
        <p:txBody>
          <a:bodyPr/>
          <a:lstStyle/>
          <a:p>
            <a:pPr>
              <a:buFont typeface="Wingdings" charset="2"/>
              <a:buNone/>
            </a:pPr>
            <a:r>
              <a:rPr lang="en-US" sz="4000" dirty="0"/>
              <a:t>	Nightingale Research Foundation</a:t>
            </a:r>
            <a:endParaRPr lang="en-US" dirty="0"/>
          </a:p>
          <a:p>
            <a:pPr>
              <a:buFont typeface="Wingdings" charset="2"/>
              <a:buNone/>
            </a:pPr>
            <a:endParaRPr lang="en-US" sz="2800" dirty="0"/>
          </a:p>
          <a:p>
            <a:pPr algn="ctr">
              <a:buFont typeface="Wingdings" charset="2"/>
              <a:buNone/>
            </a:pPr>
            <a:r>
              <a:rPr lang="en-US" sz="2400" dirty="0">
                <a:hlinkClick r:id="rId2"/>
              </a:rPr>
              <a:t>www.nightingale.ca</a:t>
            </a:r>
            <a:endParaRPr lang="en-US" sz="2800" dirty="0"/>
          </a:p>
          <a:p>
            <a:pPr>
              <a:buFont typeface="Wingdings" charset="2"/>
              <a:buNone/>
            </a:pPr>
            <a:r>
              <a:rPr lang="en-US" sz="2800" dirty="0"/>
              <a:t> </a:t>
            </a:r>
          </a:p>
          <a:p>
            <a:pPr>
              <a:buFont typeface="Wingdings" charset="2"/>
              <a:buNone/>
            </a:pPr>
            <a:r>
              <a:rPr lang="en-US" sz="2800" dirty="0"/>
              <a:t>121 Iona Street </a:t>
            </a:r>
          </a:p>
          <a:p>
            <a:pPr>
              <a:buFont typeface="Wingdings" charset="2"/>
              <a:buNone/>
            </a:pPr>
            <a:r>
              <a:rPr lang="en-US" sz="2800" dirty="0" smtClean="0"/>
              <a:t>Ottawa, </a:t>
            </a:r>
            <a:r>
              <a:rPr lang="en-US" sz="2800" dirty="0"/>
              <a:t>Canada</a:t>
            </a:r>
          </a:p>
          <a:p>
            <a:pPr>
              <a:buFont typeface="Wingdings" charset="2"/>
              <a:buNone/>
            </a:pPr>
            <a:r>
              <a:rPr lang="en-US" sz="2800" dirty="0"/>
              <a:t>K1Y 3M1</a:t>
            </a:r>
          </a:p>
          <a:p>
            <a:pPr>
              <a:buFont typeface="Wingdings" charset="2"/>
              <a:buNone/>
            </a:pPr>
            <a:endParaRPr lang="en-US" sz="2800" dirty="0"/>
          </a:p>
        </p:txBody>
      </p:sp>
      <p:pic>
        <p:nvPicPr>
          <p:cNvPr id="8196" name="Picture 4"/>
          <p:cNvPicPr>
            <a:picLocks noChangeAspect="1" noChangeArrowheads="1"/>
          </p:cNvPicPr>
          <p:nvPr/>
        </p:nvPicPr>
        <p:blipFill>
          <a:blip r:embed="rId3"/>
          <a:srcRect/>
          <a:stretch>
            <a:fillRect/>
          </a:stretch>
        </p:blipFill>
        <p:spPr bwMode="auto">
          <a:xfrm>
            <a:off x="381000" y="685800"/>
            <a:ext cx="4343400" cy="36576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7754" t="3033" r="-808"/>
          <a:stretch>
            <a:fillRect/>
          </a:stretch>
        </p:blipFill>
        <p:spPr bwMode="auto">
          <a:xfrm>
            <a:off x="457200" y="1676400"/>
            <a:ext cx="5242352" cy="4438435"/>
          </a:xfrm>
          <a:prstGeom prst="rect">
            <a:avLst/>
          </a:prstGeom>
          <a:noFill/>
          <a:ln w="9525">
            <a:noFill/>
            <a:miter lim="800000"/>
            <a:headEnd/>
            <a:tailEnd/>
          </a:ln>
        </p:spPr>
      </p:pic>
      <p:sp>
        <p:nvSpPr>
          <p:cNvPr id="4" name="Title 3"/>
          <p:cNvSpPr>
            <a:spLocks noGrp="1"/>
          </p:cNvSpPr>
          <p:nvPr>
            <p:ph type="title"/>
          </p:nvPr>
        </p:nvSpPr>
        <p:spPr/>
        <p:txBody>
          <a:bodyPr/>
          <a:lstStyle/>
          <a:p>
            <a:r>
              <a:rPr lang="en-CA" dirty="0" smtClean="0"/>
              <a:t>Child SPECT Scan</a:t>
            </a:r>
            <a:endParaRPr lang="en-US" dirty="0"/>
          </a:p>
        </p:txBody>
      </p:sp>
      <p:sp>
        <p:nvSpPr>
          <p:cNvPr id="5" name="Content Placeholder 4"/>
          <p:cNvSpPr>
            <a:spLocks noGrp="1"/>
          </p:cNvSpPr>
          <p:nvPr>
            <p:ph idx="1"/>
          </p:nvPr>
        </p:nvSpPr>
        <p:spPr>
          <a:xfrm>
            <a:off x="5825359" y="1647371"/>
            <a:ext cx="2861441" cy="4856156"/>
          </a:xfrm>
        </p:spPr>
        <p:txBody>
          <a:bodyPr>
            <a:normAutofit lnSpcReduction="10000"/>
          </a:bodyPr>
          <a:lstStyle/>
          <a:p>
            <a:r>
              <a:rPr lang="en-US" sz="2000" dirty="0" err="1" smtClean="0"/>
              <a:t>Zenon</a:t>
            </a:r>
            <a:r>
              <a:rPr lang="en-US" sz="2000" dirty="0" smtClean="0"/>
              <a:t> Scan of a 10 year old M.E. child’s brain with marked (50%) decreased blood perfusion in the right frontal &amp; right posterior parietal &amp; occipital lobe.</a:t>
            </a:r>
          </a:p>
          <a:p>
            <a:endParaRPr lang="en-US" sz="2000" dirty="0" smtClean="0"/>
          </a:p>
          <a:p>
            <a:r>
              <a:rPr lang="en-US" sz="2000" dirty="0" smtClean="0"/>
              <a:t>Courtesy of Dr Michael Goldberg &amp; Dr </a:t>
            </a:r>
            <a:r>
              <a:rPr lang="en-US" sz="2000" dirty="0" err="1" smtClean="0"/>
              <a:t>Ismael</a:t>
            </a:r>
            <a:r>
              <a:rPr lang="en-US" sz="2000" dirty="0" smtClean="0"/>
              <a:t> Mena of California with Shimadzu brain SPECT</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Typical Basal Ganglia Injury</a:t>
            </a:r>
            <a:br>
              <a:rPr lang="en-US" dirty="0" smtClean="0"/>
            </a:br>
            <a:r>
              <a:rPr lang="en-US" sz="2000" i="1" dirty="0" smtClean="0"/>
              <a:t>Dr Vance </a:t>
            </a:r>
            <a:r>
              <a:rPr lang="en-US" sz="2000" i="1" dirty="0" err="1" smtClean="0"/>
              <a:t>Spense</a:t>
            </a:r>
            <a:r>
              <a:rPr lang="en-US" sz="2000" i="1" dirty="0" smtClean="0"/>
              <a:t>, Scotland</a:t>
            </a:r>
            <a:endParaRPr lang="en-US" sz="2000" i="1" dirty="0"/>
          </a:p>
        </p:txBody>
      </p:sp>
      <p:pic>
        <p:nvPicPr>
          <p:cNvPr id="4" name="Content Placeholder 3" descr="untitled.gif"/>
          <p:cNvPicPr>
            <a:picLocks noGrp="1" noChangeAspect="1"/>
          </p:cNvPicPr>
          <p:nvPr>
            <p:ph idx="1"/>
          </p:nvPr>
        </p:nvPicPr>
        <p:blipFill>
          <a:blip r:embed="rId2"/>
          <a:srcRect l="-893" r="-893"/>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752600" y="0"/>
            <a:ext cx="6553200" cy="8894742"/>
          </a:xfrm>
          <a:prstGeom prst="rect">
            <a:avLst/>
          </a:prstGeom>
          <a:noFill/>
        </p:spPr>
        <p:txBody>
          <a:bodyPr wrap="square" rtlCol="0">
            <a:spAutoFit/>
          </a:bodyPr>
          <a:lstStyle/>
          <a:p>
            <a:pPr algn="ctr"/>
            <a:r>
              <a:rPr lang="en-US" sz="4400" dirty="0" smtClean="0"/>
              <a:t>These brain </a:t>
            </a:r>
            <a:r>
              <a:rPr lang="en-US" sz="4400" dirty="0" err="1" smtClean="0"/>
              <a:t>SPECTs</a:t>
            </a:r>
            <a:r>
              <a:rPr lang="en-US" sz="4400" dirty="0" smtClean="0"/>
              <a:t> are</a:t>
            </a:r>
          </a:p>
          <a:p>
            <a:pPr algn="ctr"/>
            <a:r>
              <a:rPr lang="en-US" sz="4400" dirty="0" smtClean="0"/>
              <a:t>Typical M.E. Injured Brains, demonstrating a diffuse vascular and metabolic encephalopathy, aggravated by any, physical, infectious, sensory or emotional stressors.</a:t>
            </a:r>
          </a:p>
          <a:p>
            <a:pPr algn="ctr"/>
            <a:endParaRPr lang="en-US" sz="4400" dirty="0" smtClean="0"/>
          </a:p>
          <a:p>
            <a:pPr algn="ctr"/>
            <a:r>
              <a:rPr lang="en-US" sz="4400" dirty="0" smtClean="0"/>
              <a:t>Typical of 500 of my M.E. patient brain </a:t>
            </a:r>
            <a:r>
              <a:rPr lang="en-US" sz="4400" dirty="0" err="1" smtClean="0"/>
              <a:t>SPECTs</a:t>
            </a:r>
            <a:r>
              <a:rPr lang="en-US" sz="4400" dirty="0" smtClean="0"/>
              <a:t> </a:t>
            </a:r>
            <a:endParaRPr lang="en-US" sz="4400"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609600"/>
          </a:xfrm>
        </p:spPr>
        <p:txBody>
          <a:bodyPr/>
          <a:lstStyle/>
          <a:p>
            <a:pPr algn="ctr"/>
            <a:endParaRPr lang="en-US" dirty="0"/>
          </a:p>
        </p:txBody>
      </p:sp>
      <p:sp>
        <p:nvSpPr>
          <p:cNvPr id="3" name="Content Placeholder 2"/>
          <p:cNvSpPr>
            <a:spLocks noGrp="1"/>
          </p:cNvSpPr>
          <p:nvPr>
            <p:ph idx="1"/>
          </p:nvPr>
        </p:nvSpPr>
        <p:spPr>
          <a:xfrm>
            <a:off x="838200" y="1143000"/>
            <a:ext cx="7467600" cy="4495800"/>
          </a:xfrm>
        </p:spPr>
        <p:txBody>
          <a:bodyPr/>
          <a:lstStyle/>
          <a:p>
            <a:pPr lvl="4" algn="ctr">
              <a:buNone/>
            </a:pPr>
            <a:r>
              <a:rPr lang="en-US" sz="5400" dirty="0" err="1" smtClean="0"/>
              <a:t>Enteroviruses</a:t>
            </a:r>
            <a:r>
              <a:rPr lang="en-US" sz="5400" dirty="0" smtClean="0"/>
              <a:t> are the Principal Known </a:t>
            </a:r>
            <a:br>
              <a:rPr lang="en-US" sz="5400" dirty="0" smtClean="0"/>
            </a:br>
            <a:r>
              <a:rPr lang="en-US" sz="5400" dirty="0" smtClean="0"/>
              <a:t>Infectious Cause of M.E.</a:t>
            </a:r>
          </a:p>
          <a:p>
            <a:pPr algn="ctr"/>
            <a:endParaRPr lang="en-US" sz="48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Enterovirus</a:t>
            </a:r>
            <a:r>
              <a:rPr lang="en-US" dirty="0" smtClean="0"/>
              <a:t> Associations</a:t>
            </a:r>
            <a:endParaRPr lang="en-US" dirty="0"/>
          </a:p>
        </p:txBody>
      </p:sp>
      <p:sp>
        <p:nvSpPr>
          <p:cNvPr id="3" name="Content Placeholder 2"/>
          <p:cNvSpPr>
            <a:spLocks noGrp="1"/>
          </p:cNvSpPr>
          <p:nvPr>
            <p:ph idx="1"/>
          </p:nvPr>
        </p:nvSpPr>
        <p:spPr/>
        <p:txBody>
          <a:bodyPr>
            <a:normAutofit fontScale="40000" lnSpcReduction="20000"/>
          </a:bodyPr>
          <a:lstStyle/>
          <a:p>
            <a:pPr marL="1655763" indent="-1655763">
              <a:buNone/>
              <a:tabLst>
                <a:tab pos="1655763" algn="l"/>
              </a:tabLst>
            </a:pPr>
            <a:r>
              <a:rPr lang="en-US" sz="4000" b="1" dirty="0" smtClean="0"/>
              <a:t>1946-8	</a:t>
            </a:r>
            <a:r>
              <a:rPr lang="en-US" sz="4000" dirty="0" err="1" smtClean="0"/>
              <a:t>Akureyi</a:t>
            </a:r>
            <a:r>
              <a:rPr lang="en-US" sz="4000" dirty="0" smtClean="0"/>
              <a:t> (Coxsackie B), Bjorn Sigurdsson</a:t>
            </a:r>
          </a:p>
          <a:p>
            <a:pPr marL="1655763" indent="-1655763">
              <a:buNone/>
              <a:tabLst>
                <a:tab pos="1655763" algn="l"/>
              </a:tabLst>
            </a:pPr>
            <a:r>
              <a:rPr lang="en-US" sz="4000" b="1" dirty="0" smtClean="0"/>
              <a:t>1956	</a:t>
            </a:r>
            <a:r>
              <a:rPr lang="en-US" sz="4000" dirty="0" smtClean="0"/>
              <a:t>Lyle: Newton-le-Willows, UK, (ECHO):</a:t>
            </a:r>
          </a:p>
          <a:p>
            <a:pPr marL="1655763" indent="-1655763">
              <a:buNone/>
              <a:tabLst>
                <a:tab pos="1655763" algn="l"/>
              </a:tabLst>
            </a:pPr>
            <a:r>
              <a:rPr lang="en-US" sz="4000" b="1" dirty="0" smtClean="0"/>
              <a:t>1984-1992	</a:t>
            </a:r>
            <a:r>
              <a:rPr lang="en-US" sz="4000" dirty="0" smtClean="0"/>
              <a:t>Hyde Ottawa, (Coxsackie &amp; ECHO </a:t>
            </a:r>
            <a:r>
              <a:rPr lang="en-US" sz="4000" dirty="0" err="1" smtClean="0"/>
              <a:t>enteroviruses</a:t>
            </a:r>
            <a:r>
              <a:rPr lang="en-US" sz="4000" dirty="0" smtClean="0"/>
              <a:t>): </a:t>
            </a:r>
          </a:p>
          <a:p>
            <a:pPr marL="1655763" indent="-1655763">
              <a:buNone/>
              <a:tabLst>
                <a:tab pos="1655763" algn="l"/>
              </a:tabLst>
            </a:pPr>
            <a:r>
              <a:rPr lang="en-US" sz="4000" b="1" dirty="0" smtClean="0"/>
              <a:t>1988</a:t>
            </a:r>
            <a:r>
              <a:rPr lang="en-US" sz="4000" dirty="0" smtClean="0"/>
              <a:t>	</a:t>
            </a:r>
            <a:r>
              <a:rPr lang="en-US" sz="4000" dirty="0" err="1" smtClean="0"/>
              <a:t>Mowbray</a:t>
            </a:r>
            <a:r>
              <a:rPr lang="en-US" sz="4000" dirty="0" smtClean="0"/>
              <a:t> 1984-1988 U.K. &amp; Canadian patients: </a:t>
            </a:r>
          </a:p>
          <a:p>
            <a:pPr marL="1655763" indent="-1655763">
              <a:buNone/>
              <a:tabLst>
                <a:tab pos="1655763" algn="l"/>
              </a:tabLst>
            </a:pPr>
            <a:r>
              <a:rPr lang="en-US" sz="4000" b="1" dirty="0" smtClean="0"/>
              <a:t>1991</a:t>
            </a:r>
            <a:r>
              <a:rPr lang="en-US" sz="4000" dirty="0" smtClean="0"/>
              <a:t>	</a:t>
            </a:r>
            <a:r>
              <a:rPr lang="en-US" sz="4000" dirty="0" err="1" smtClean="0"/>
              <a:t>Gow</a:t>
            </a:r>
            <a:r>
              <a:rPr lang="en-US" sz="4000" dirty="0" smtClean="0"/>
              <a:t>:  Scottish patients, 1985 -1989</a:t>
            </a:r>
          </a:p>
          <a:p>
            <a:pPr marL="1655763" indent="-1655763">
              <a:buNone/>
              <a:tabLst>
                <a:tab pos="1655763" algn="l"/>
              </a:tabLst>
            </a:pPr>
            <a:r>
              <a:rPr lang="en-US" sz="4000" b="1" dirty="0" smtClean="0"/>
              <a:t>1992</a:t>
            </a:r>
            <a:r>
              <a:rPr lang="en-US" sz="4000" dirty="0" smtClean="0"/>
              <a:t>	Behan: recovers </a:t>
            </a:r>
            <a:r>
              <a:rPr lang="en-US" sz="4000" dirty="0" err="1" smtClean="0"/>
              <a:t>Enterovirus</a:t>
            </a:r>
            <a:r>
              <a:rPr lang="en-US" sz="4000" dirty="0" smtClean="0"/>
              <a:t> from M.E. muscle: </a:t>
            </a:r>
          </a:p>
          <a:p>
            <a:pPr marL="1655763" indent="-1655763">
              <a:buNone/>
              <a:tabLst>
                <a:tab pos="1655763" algn="l"/>
              </a:tabLst>
            </a:pPr>
            <a:r>
              <a:rPr lang="en-US" sz="4000" b="1" dirty="0" smtClean="0"/>
              <a:t>1993</a:t>
            </a:r>
            <a:r>
              <a:rPr lang="en-US" sz="4000" dirty="0" smtClean="0"/>
              <a:t>	L. </a:t>
            </a:r>
            <a:r>
              <a:rPr lang="en-US" sz="4000" dirty="0" err="1" smtClean="0"/>
              <a:t>Archard</a:t>
            </a:r>
            <a:r>
              <a:rPr lang="en-US" sz="4000" dirty="0" smtClean="0"/>
              <a:t> demonstrates rapid mutations of </a:t>
            </a:r>
            <a:r>
              <a:rPr lang="en-US" sz="4000" dirty="0" err="1" smtClean="0"/>
              <a:t>enterovirus</a:t>
            </a:r>
            <a:r>
              <a:rPr lang="en-US" sz="4000" dirty="0" smtClean="0"/>
              <a:t> in John Richardson’s Newcastle M.E. patients</a:t>
            </a:r>
          </a:p>
          <a:p>
            <a:pPr marL="1655763" indent="-1655763">
              <a:buNone/>
              <a:tabLst>
                <a:tab pos="1655763" algn="l"/>
              </a:tabLst>
            </a:pPr>
            <a:r>
              <a:rPr lang="en-US" sz="4000" b="1" dirty="0" smtClean="0"/>
              <a:t>1995-1997	</a:t>
            </a:r>
            <a:r>
              <a:rPr lang="en-US" sz="4000" dirty="0" smtClean="0"/>
              <a:t>Lane: (42/9%) &amp; L. </a:t>
            </a:r>
            <a:r>
              <a:rPr lang="en-US" sz="4000" dirty="0" err="1" smtClean="0"/>
              <a:t>Archard</a:t>
            </a:r>
            <a:r>
              <a:rPr lang="en-US" sz="4000" dirty="0" smtClean="0"/>
              <a:t>: </a:t>
            </a:r>
            <a:r>
              <a:rPr lang="en-US" sz="4000" dirty="0" err="1" smtClean="0"/>
              <a:t>Persistance</a:t>
            </a:r>
            <a:r>
              <a:rPr lang="en-US" sz="4000" dirty="0" smtClean="0"/>
              <a:t> &amp; unstable mutations, </a:t>
            </a:r>
          </a:p>
          <a:p>
            <a:pPr marL="1655763" indent="-1655763">
              <a:buNone/>
              <a:tabLst>
                <a:tab pos="1655763" algn="l"/>
              </a:tabLst>
            </a:pPr>
            <a:r>
              <a:rPr lang="en-US" sz="4000" b="1" dirty="0" smtClean="0"/>
              <a:t>2003</a:t>
            </a:r>
            <a:r>
              <a:rPr lang="en-US" sz="4000" dirty="0" smtClean="0"/>
              <a:t>	Galbraith, Nair: </a:t>
            </a:r>
            <a:r>
              <a:rPr lang="en-US" sz="4000" dirty="0" err="1" smtClean="0"/>
              <a:t>Ruchill</a:t>
            </a:r>
            <a:r>
              <a:rPr lang="en-US" sz="4000" dirty="0" smtClean="0"/>
              <a:t>, Glasgow: ECHO 24-like virus from 50% of Canadian acute onset patients but 0% from S Straus samples,</a:t>
            </a:r>
          </a:p>
          <a:p>
            <a:pPr marL="1655763" indent="-1655763">
              <a:buAutoNum type="arabicPlain" startAt="2003"/>
              <a:tabLst>
                <a:tab pos="1655763" algn="l"/>
              </a:tabLst>
            </a:pPr>
            <a:r>
              <a:rPr lang="en-US" sz="4000" dirty="0" smtClean="0"/>
              <a:t>Lane, 21% </a:t>
            </a:r>
            <a:r>
              <a:rPr lang="en-US" sz="4000" dirty="0" err="1" smtClean="0"/>
              <a:t>Enterovirus</a:t>
            </a:r>
            <a:r>
              <a:rPr lang="en-US" sz="4000" dirty="0" smtClean="0"/>
              <a:t> positive/100%.</a:t>
            </a:r>
          </a:p>
          <a:p>
            <a:pPr marL="1655763" indent="-1655763">
              <a:tabLst>
                <a:tab pos="1655763" algn="l"/>
              </a:tabLst>
            </a:pPr>
            <a:r>
              <a:rPr lang="en-US" sz="4000" b="1" dirty="0" smtClean="0"/>
              <a:t>2007-2010	</a:t>
            </a:r>
            <a:r>
              <a:rPr lang="en-US" sz="4000" dirty="0" smtClean="0"/>
              <a:t>John Chia: live virus from CFS patients with stomach mucosa, </a:t>
            </a:r>
            <a:r>
              <a:rPr lang="en-US" sz="4000" dirty="0" err="1" smtClean="0"/>
              <a:t>Enterovirus</a:t>
            </a:r>
            <a:r>
              <a:rPr lang="en-US" sz="4000" dirty="0" smtClean="0"/>
              <a:t> VP1 protein in 82% of 165 M.E./CFS patients </a:t>
            </a:r>
          </a:p>
          <a:p>
            <a:endParaRPr lang="en-US" sz="2800" dirty="0" smtClean="0"/>
          </a:p>
          <a:p>
            <a:pPr>
              <a:buNone/>
            </a:pPr>
            <a:endParaRPr lang="en-US"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1984 M.E. Pan-Epidemic</a:t>
            </a:r>
            <a:endParaRPr lang="en-US" dirty="0"/>
          </a:p>
        </p:txBody>
      </p:sp>
      <p:sp>
        <p:nvSpPr>
          <p:cNvPr id="3" name="Content Placeholder 2"/>
          <p:cNvSpPr>
            <a:spLocks noGrp="1"/>
          </p:cNvSpPr>
          <p:nvPr>
            <p:ph idx="1"/>
          </p:nvPr>
        </p:nvSpPr>
        <p:spPr/>
        <p:txBody>
          <a:bodyPr/>
          <a:lstStyle/>
          <a:p>
            <a:pPr marL="514350" indent="-514350">
              <a:buFont typeface="Wingdings" charset="2"/>
              <a:buAutoNum type="arabicPlain"/>
            </a:pPr>
            <a:r>
              <a:rPr lang="en-US" dirty="0" smtClean="0"/>
              <a:t>This was the period from 1985-1990 when so many epidemics &amp; clusters occurred.</a:t>
            </a:r>
          </a:p>
          <a:p>
            <a:pPr marL="514350" indent="-514350">
              <a:buFont typeface="Wingdings" charset="2"/>
              <a:buAutoNum type="arabicPlain"/>
            </a:pPr>
            <a:r>
              <a:rPr lang="en-US" dirty="0" smtClean="0"/>
              <a:t>In Ontario, The Provincial Viral Laboratory found no relative increase in EBV from previous years but a marked increase in </a:t>
            </a:r>
            <a:r>
              <a:rPr lang="en-US" dirty="0" err="1" smtClean="0"/>
              <a:t>Enterovirus</a:t>
            </a:r>
            <a:r>
              <a:rPr lang="en-US" dirty="0" smtClean="0"/>
              <a:t> activity in fatigue &amp; brain dysfunction patients.</a:t>
            </a:r>
          </a:p>
          <a:p>
            <a:pPr marL="514350" indent="-514350">
              <a:buFont typeface="Wingdings" charset="2"/>
              <a:buAutoNum type="arabicPlain"/>
            </a:pP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533400" y="609600"/>
          <a:ext cx="7924800" cy="5932488"/>
        </p:xfrm>
        <a:graphic>
          <a:graphicData uri="http://schemas.openxmlformats.org/presentationml/2006/ole">
            <p:oleObj spid="_x0000_s33794" name="Chart" r:id="rId4" imgW="6096000" imgH="4064000" progId="MSGraph.Chart.8">
              <p:embed followColorScheme="full"/>
            </p:oleObj>
          </a:graphicData>
        </a:graphic>
      </p:graphicFrame>
      <p:sp>
        <p:nvSpPr>
          <p:cNvPr id="28675" name="Text Box 5"/>
          <p:cNvSpPr txBox="1">
            <a:spLocks noChangeArrowheads="1"/>
          </p:cNvSpPr>
          <p:nvPr/>
        </p:nvSpPr>
        <p:spPr bwMode="auto">
          <a:xfrm>
            <a:off x="3733800" y="6316663"/>
            <a:ext cx="598488"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YEAR</a:t>
            </a:r>
            <a:endParaRPr lang="en-US"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3000" y="381000"/>
            <a:ext cx="7772400" cy="1676400"/>
          </a:xfrm>
        </p:spPr>
        <p:txBody>
          <a:bodyPr/>
          <a:lstStyle/>
          <a:p>
            <a:pPr algn="ctr" eaLnBrk="1" hangingPunct="1"/>
            <a:r>
              <a:rPr lang="en-US" dirty="0" smtClean="0"/>
              <a:t>Illness Onset Year in 1200 M.E. Canadian Patients</a:t>
            </a:r>
            <a:endParaRPr lang="en-US" dirty="0"/>
          </a:p>
        </p:txBody>
      </p:sp>
      <p:sp>
        <p:nvSpPr>
          <p:cNvPr id="46083" name="Rectangle 3"/>
          <p:cNvSpPr>
            <a:spLocks noGrp="1" noChangeArrowheads="1"/>
          </p:cNvSpPr>
          <p:nvPr>
            <p:ph idx="1"/>
          </p:nvPr>
        </p:nvSpPr>
        <p:spPr>
          <a:xfrm>
            <a:off x="1143000" y="2286000"/>
            <a:ext cx="7772400" cy="3657600"/>
          </a:xfrm>
        </p:spPr>
        <p:txBody>
          <a:bodyPr/>
          <a:lstStyle/>
          <a:p>
            <a:pPr eaLnBrk="1" hangingPunct="1">
              <a:buFont typeface="Wingdings" charset="2"/>
              <a:buNone/>
            </a:pPr>
            <a:endParaRPr lang="en-US" dirty="0"/>
          </a:p>
        </p:txBody>
      </p:sp>
      <p:pic>
        <p:nvPicPr>
          <p:cNvPr id="46084" name="Picture 4" descr="Graph 9"/>
          <p:cNvPicPr>
            <a:picLocks noChangeAspect="1" noChangeArrowheads="1"/>
          </p:cNvPicPr>
          <p:nvPr/>
        </p:nvPicPr>
        <p:blipFill>
          <a:blip r:embed="rId2"/>
          <a:srcRect/>
          <a:stretch>
            <a:fillRect/>
          </a:stretch>
        </p:blipFill>
        <p:spPr bwMode="auto">
          <a:xfrm>
            <a:off x="1143000" y="1981200"/>
            <a:ext cx="7772400" cy="4394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Nightingale, </a:t>
            </a:r>
            <a:r>
              <a:rPr lang="en-US" dirty="0" err="1" smtClean="0"/>
              <a:t>Ruchill</a:t>
            </a:r>
            <a:r>
              <a:rPr lang="en-US" dirty="0" smtClean="0"/>
              <a:t> Glasgow Hospital Viral Study</a:t>
            </a:r>
            <a:endParaRPr lang="en-US" dirty="0"/>
          </a:p>
        </p:txBody>
      </p:sp>
      <p:sp>
        <p:nvSpPr>
          <p:cNvPr id="3" name="Content Placeholder 2"/>
          <p:cNvSpPr>
            <a:spLocks noGrp="1"/>
          </p:cNvSpPr>
          <p:nvPr>
            <p:ph idx="1"/>
          </p:nvPr>
        </p:nvSpPr>
        <p:spPr/>
        <p:txBody>
          <a:bodyPr/>
          <a:lstStyle/>
          <a:p>
            <a:pPr marL="514350" indent="-514350">
              <a:buFont typeface="Wingdings" charset="2"/>
              <a:buAutoNum type="arabicPlain"/>
            </a:pPr>
            <a:r>
              <a:rPr lang="en-US" dirty="0" smtClean="0"/>
              <a:t>100 M.E. and CFS Canadian patient’s blood was studied at </a:t>
            </a:r>
            <a:r>
              <a:rPr lang="en-US" dirty="0" err="1" smtClean="0"/>
              <a:t>Ruchill</a:t>
            </a:r>
            <a:r>
              <a:rPr lang="en-US" dirty="0" smtClean="0"/>
              <a:t>, Glasgow Hospital, Scottish </a:t>
            </a:r>
            <a:r>
              <a:rPr lang="en-US" dirty="0" err="1" smtClean="0"/>
              <a:t>Enteroviral</a:t>
            </a:r>
            <a:r>
              <a:rPr lang="en-US" dirty="0" smtClean="0"/>
              <a:t> Study Centre.</a:t>
            </a:r>
          </a:p>
          <a:p>
            <a:pPr marL="514350" indent="-514350">
              <a:buFont typeface="Wingdings" charset="2"/>
              <a:buAutoNum type="arabicPlain"/>
            </a:pPr>
            <a:r>
              <a:rPr lang="en-US" dirty="0" smtClean="0"/>
              <a:t>60 were gradual onset CFS patients.</a:t>
            </a:r>
          </a:p>
          <a:p>
            <a:pPr marL="514350" indent="-514350">
              <a:buFont typeface="Wingdings" charset="2"/>
              <a:buAutoNum type="arabicPlain"/>
            </a:pPr>
            <a:r>
              <a:rPr lang="en-US" dirty="0" smtClean="0"/>
              <a:t>40 were acute onset M.E. patients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Nightingale, </a:t>
            </a:r>
            <a:r>
              <a:rPr lang="en-US" dirty="0" err="1" smtClean="0"/>
              <a:t>Ruchill</a:t>
            </a:r>
            <a:r>
              <a:rPr lang="en-US" dirty="0" smtClean="0"/>
              <a:t> Hospital Viral Study</a:t>
            </a:r>
            <a:endParaRPr lang="en-US" dirty="0"/>
          </a:p>
        </p:txBody>
      </p:sp>
      <p:sp>
        <p:nvSpPr>
          <p:cNvPr id="3" name="Content Placeholder 2"/>
          <p:cNvSpPr>
            <a:spLocks noGrp="1"/>
          </p:cNvSpPr>
          <p:nvPr>
            <p:ph idx="1"/>
          </p:nvPr>
        </p:nvSpPr>
        <p:spPr/>
        <p:txBody>
          <a:bodyPr/>
          <a:lstStyle/>
          <a:p>
            <a:r>
              <a:rPr lang="en-US" dirty="0" smtClean="0"/>
              <a:t>The 60 gradual onset CFS patients had no evidence of </a:t>
            </a:r>
            <a:r>
              <a:rPr lang="en-US" dirty="0" err="1" smtClean="0"/>
              <a:t>enterovirus</a:t>
            </a:r>
            <a:r>
              <a:rPr lang="en-US" dirty="0" smtClean="0"/>
              <a:t> .</a:t>
            </a:r>
          </a:p>
          <a:p>
            <a:endParaRPr lang="en-US" dirty="0" smtClean="0"/>
          </a:p>
          <a:p>
            <a:r>
              <a:rPr lang="en-US" dirty="0" smtClean="0"/>
              <a:t>20 of the 40 acute onset M.E. patients had PCR evidence of </a:t>
            </a:r>
            <a:r>
              <a:rPr lang="en-US" dirty="0" err="1" smtClean="0"/>
              <a:t>enterovirus</a:t>
            </a:r>
            <a:r>
              <a:rPr lang="en-US"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772400" cy="76200"/>
          </a:xfrm>
        </p:spPr>
        <p:txBody>
          <a:bodyPr/>
          <a:lstStyle/>
          <a:p>
            <a:pPr algn="ctr"/>
            <a:endParaRPr lang="en-US" b="1" dirty="0"/>
          </a:p>
        </p:txBody>
      </p:sp>
      <p:sp>
        <p:nvSpPr>
          <p:cNvPr id="3" name="Content Placeholder 2"/>
          <p:cNvSpPr>
            <a:spLocks noGrp="1"/>
          </p:cNvSpPr>
          <p:nvPr>
            <p:ph idx="1"/>
          </p:nvPr>
        </p:nvSpPr>
        <p:spPr>
          <a:xfrm>
            <a:off x="1143000" y="1066800"/>
            <a:ext cx="7772400" cy="4876800"/>
          </a:xfrm>
        </p:spPr>
        <p:txBody>
          <a:bodyPr/>
          <a:lstStyle/>
          <a:p>
            <a:pPr algn="ctr">
              <a:buNone/>
            </a:pPr>
            <a:r>
              <a:rPr lang="en-US" sz="4800" b="1" dirty="0" smtClean="0"/>
              <a:t>What is </a:t>
            </a:r>
          </a:p>
          <a:p>
            <a:pPr algn="ctr">
              <a:buNone/>
            </a:pPr>
            <a:r>
              <a:rPr lang="en-US" sz="4800" b="1" dirty="0" err="1" smtClean="0"/>
              <a:t>Myalgic</a:t>
            </a:r>
            <a:r>
              <a:rPr lang="en-US" sz="4800" b="1" dirty="0" smtClean="0"/>
              <a:t> Encephalomyelitis</a:t>
            </a:r>
          </a:p>
          <a:p>
            <a:pPr algn="ctr">
              <a:buNone/>
            </a:pPr>
            <a:r>
              <a:rPr lang="en-US" sz="4800" b="1" dirty="0" smtClean="0"/>
              <a:t>&amp; </a:t>
            </a:r>
            <a:br>
              <a:rPr lang="en-US" sz="4800" b="1" dirty="0" smtClean="0"/>
            </a:br>
            <a:r>
              <a:rPr lang="en-US" sz="4800" b="1" dirty="0" smtClean="0"/>
              <a:t>Chronic Fatigue Syndrome?</a:t>
            </a:r>
            <a:endParaRPr lang="en-US" sz="48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4" descr="famtree"/>
          <p:cNvPicPr>
            <a:picLocks noChangeAspect="1" noChangeArrowheads="1"/>
          </p:cNvPicPr>
          <p:nvPr/>
        </p:nvPicPr>
        <p:blipFill>
          <a:blip r:embed="rId2"/>
          <a:srcRect/>
          <a:stretch>
            <a:fillRect/>
          </a:stretch>
        </p:blipFill>
        <p:spPr bwMode="auto">
          <a:xfrm>
            <a:off x="593725" y="792163"/>
            <a:ext cx="7542213" cy="5151437"/>
          </a:xfrm>
          <a:prstGeom prst="rect">
            <a:avLst/>
          </a:prstGeom>
          <a:noFill/>
          <a:ln w="9525">
            <a:noFill/>
            <a:miter lim="800000"/>
            <a:headEnd/>
            <a:tailEnd/>
          </a:ln>
        </p:spPr>
      </p:pic>
      <p:sp>
        <p:nvSpPr>
          <p:cNvPr id="26627" name="Text Box 5"/>
          <p:cNvSpPr txBox="1">
            <a:spLocks noChangeArrowheads="1"/>
          </p:cNvSpPr>
          <p:nvPr/>
        </p:nvSpPr>
        <p:spPr bwMode="auto">
          <a:xfrm>
            <a:off x="5791200" y="5562600"/>
            <a:ext cx="1133475" cy="274638"/>
          </a:xfrm>
          <a:prstGeom prst="rect">
            <a:avLst/>
          </a:prstGeom>
          <a:noFill/>
          <a:ln w="9525">
            <a:noFill/>
            <a:miter lim="800000"/>
            <a:headEnd/>
            <a:tailEnd/>
          </a:ln>
        </p:spPr>
        <p:txBody>
          <a:bodyPr wrap="none">
            <a:prstTxWarp prst="textNoShape">
              <a:avLst/>
            </a:prstTxWarp>
            <a:spAutoFit/>
          </a:bodyPr>
          <a:lstStyle/>
          <a:p>
            <a:pPr eaLnBrk="1" hangingPunct="1"/>
            <a:r>
              <a:rPr lang="en-CA" sz="1200"/>
              <a:t>CFS Patient 1</a:t>
            </a:r>
            <a:endParaRPr lang="en-US" sz="1200"/>
          </a:p>
        </p:txBody>
      </p:sp>
      <p:sp>
        <p:nvSpPr>
          <p:cNvPr id="26628" name="Text Box 6"/>
          <p:cNvSpPr txBox="1">
            <a:spLocks noChangeArrowheads="1"/>
          </p:cNvSpPr>
          <p:nvPr/>
        </p:nvSpPr>
        <p:spPr bwMode="auto">
          <a:xfrm>
            <a:off x="6858000" y="5562600"/>
            <a:ext cx="1133475" cy="274638"/>
          </a:xfrm>
          <a:prstGeom prst="rect">
            <a:avLst/>
          </a:prstGeom>
          <a:noFill/>
          <a:ln w="9525">
            <a:noFill/>
            <a:miter lim="800000"/>
            <a:headEnd/>
            <a:tailEnd/>
          </a:ln>
        </p:spPr>
        <p:txBody>
          <a:bodyPr wrap="none">
            <a:prstTxWarp prst="textNoShape">
              <a:avLst/>
            </a:prstTxWarp>
            <a:spAutoFit/>
          </a:bodyPr>
          <a:lstStyle/>
          <a:p>
            <a:pPr eaLnBrk="1" hangingPunct="1"/>
            <a:r>
              <a:rPr lang="en-CA" sz="1200"/>
              <a:t>CFS Patient 2</a:t>
            </a:r>
            <a:endParaRPr lang="en-US" sz="1200"/>
          </a:p>
        </p:txBody>
      </p:sp>
      <p:sp>
        <p:nvSpPr>
          <p:cNvPr id="26629" name="Text Box 7"/>
          <p:cNvSpPr txBox="1">
            <a:spLocks noChangeArrowheads="1"/>
          </p:cNvSpPr>
          <p:nvPr/>
        </p:nvSpPr>
        <p:spPr bwMode="auto">
          <a:xfrm>
            <a:off x="7467600" y="5181600"/>
            <a:ext cx="1133475" cy="274638"/>
          </a:xfrm>
          <a:prstGeom prst="rect">
            <a:avLst/>
          </a:prstGeom>
          <a:noFill/>
          <a:ln w="9525">
            <a:noFill/>
            <a:miter lim="800000"/>
            <a:headEnd/>
            <a:tailEnd/>
          </a:ln>
        </p:spPr>
        <p:txBody>
          <a:bodyPr wrap="none">
            <a:prstTxWarp prst="textNoShape">
              <a:avLst/>
            </a:prstTxWarp>
            <a:spAutoFit/>
          </a:bodyPr>
          <a:lstStyle/>
          <a:p>
            <a:pPr eaLnBrk="1" hangingPunct="1"/>
            <a:r>
              <a:rPr lang="en-CA" sz="1200"/>
              <a:t>CFS Patient 3</a:t>
            </a:r>
            <a:endParaRPr lang="en-US" sz="1200"/>
          </a:p>
        </p:txBody>
      </p:sp>
      <p:sp>
        <p:nvSpPr>
          <p:cNvPr id="26630" name="Text Box 8"/>
          <p:cNvSpPr txBox="1">
            <a:spLocks noChangeArrowheads="1"/>
          </p:cNvSpPr>
          <p:nvPr/>
        </p:nvSpPr>
        <p:spPr bwMode="auto">
          <a:xfrm>
            <a:off x="7543800" y="4800600"/>
            <a:ext cx="1133475" cy="274638"/>
          </a:xfrm>
          <a:prstGeom prst="rect">
            <a:avLst/>
          </a:prstGeom>
          <a:noFill/>
          <a:ln w="9525">
            <a:noFill/>
            <a:miter lim="800000"/>
            <a:headEnd/>
            <a:tailEnd/>
          </a:ln>
        </p:spPr>
        <p:txBody>
          <a:bodyPr wrap="none">
            <a:prstTxWarp prst="textNoShape">
              <a:avLst/>
            </a:prstTxWarp>
            <a:spAutoFit/>
          </a:bodyPr>
          <a:lstStyle/>
          <a:p>
            <a:pPr eaLnBrk="1" hangingPunct="1"/>
            <a:r>
              <a:rPr lang="en-CA" sz="1200"/>
              <a:t>CFS Patient 4</a:t>
            </a:r>
            <a:endParaRPr lang="en-US" sz="1200"/>
          </a:p>
        </p:txBody>
      </p:sp>
      <p:sp>
        <p:nvSpPr>
          <p:cNvPr id="26631" name="Text Box 9"/>
          <p:cNvSpPr txBox="1">
            <a:spLocks noChangeArrowheads="1"/>
          </p:cNvSpPr>
          <p:nvPr/>
        </p:nvSpPr>
        <p:spPr bwMode="auto">
          <a:xfrm>
            <a:off x="7543800" y="4495800"/>
            <a:ext cx="1133475" cy="274638"/>
          </a:xfrm>
          <a:prstGeom prst="rect">
            <a:avLst/>
          </a:prstGeom>
          <a:noFill/>
          <a:ln w="9525">
            <a:noFill/>
            <a:miter lim="800000"/>
            <a:headEnd/>
            <a:tailEnd/>
          </a:ln>
        </p:spPr>
        <p:txBody>
          <a:bodyPr wrap="none">
            <a:prstTxWarp prst="textNoShape">
              <a:avLst/>
            </a:prstTxWarp>
            <a:spAutoFit/>
          </a:bodyPr>
          <a:lstStyle/>
          <a:p>
            <a:pPr eaLnBrk="1" hangingPunct="1"/>
            <a:r>
              <a:rPr lang="en-CA" sz="1200"/>
              <a:t>CFS Patient 5</a:t>
            </a:r>
            <a:endParaRPr lang="en-US" sz="1200"/>
          </a:p>
        </p:txBody>
      </p:sp>
      <p:sp>
        <p:nvSpPr>
          <p:cNvPr id="26632" name="Text Box 10"/>
          <p:cNvSpPr txBox="1">
            <a:spLocks noChangeArrowheads="1"/>
          </p:cNvSpPr>
          <p:nvPr/>
        </p:nvSpPr>
        <p:spPr bwMode="auto">
          <a:xfrm>
            <a:off x="7467600" y="4114800"/>
            <a:ext cx="1133475" cy="274638"/>
          </a:xfrm>
          <a:prstGeom prst="rect">
            <a:avLst/>
          </a:prstGeom>
          <a:noFill/>
          <a:ln w="9525">
            <a:noFill/>
            <a:miter lim="800000"/>
            <a:headEnd/>
            <a:tailEnd/>
          </a:ln>
        </p:spPr>
        <p:txBody>
          <a:bodyPr wrap="none">
            <a:prstTxWarp prst="textNoShape">
              <a:avLst/>
            </a:prstTxWarp>
            <a:spAutoFit/>
          </a:bodyPr>
          <a:lstStyle/>
          <a:p>
            <a:pPr eaLnBrk="1" hangingPunct="1"/>
            <a:r>
              <a:rPr lang="en-CA" sz="1200"/>
              <a:t>CFS Patient 6</a:t>
            </a:r>
            <a:endParaRPr lang="en-US" sz="1200"/>
          </a:p>
        </p:txBody>
      </p:sp>
      <p:sp>
        <p:nvSpPr>
          <p:cNvPr id="26633" name="Text Box 11"/>
          <p:cNvSpPr txBox="1">
            <a:spLocks noChangeArrowheads="1"/>
          </p:cNvSpPr>
          <p:nvPr/>
        </p:nvSpPr>
        <p:spPr bwMode="auto">
          <a:xfrm>
            <a:off x="7315200" y="3733800"/>
            <a:ext cx="1133475" cy="274638"/>
          </a:xfrm>
          <a:prstGeom prst="rect">
            <a:avLst/>
          </a:prstGeom>
          <a:noFill/>
          <a:ln w="9525">
            <a:noFill/>
            <a:miter lim="800000"/>
            <a:headEnd/>
            <a:tailEnd/>
          </a:ln>
        </p:spPr>
        <p:txBody>
          <a:bodyPr wrap="none">
            <a:prstTxWarp prst="textNoShape">
              <a:avLst/>
            </a:prstTxWarp>
            <a:spAutoFit/>
          </a:bodyPr>
          <a:lstStyle/>
          <a:p>
            <a:pPr eaLnBrk="1" hangingPunct="1"/>
            <a:r>
              <a:rPr lang="en-CA" sz="1200"/>
              <a:t>CFS Patient 7</a:t>
            </a:r>
            <a:endParaRPr lang="en-US" sz="1200"/>
          </a:p>
        </p:txBody>
      </p:sp>
      <p:sp>
        <p:nvSpPr>
          <p:cNvPr id="26634" name="Text Box 12"/>
          <p:cNvSpPr txBox="1">
            <a:spLocks noChangeArrowheads="1"/>
          </p:cNvSpPr>
          <p:nvPr/>
        </p:nvSpPr>
        <p:spPr bwMode="auto">
          <a:xfrm>
            <a:off x="7467600" y="3505200"/>
            <a:ext cx="1133475" cy="274638"/>
          </a:xfrm>
          <a:prstGeom prst="rect">
            <a:avLst/>
          </a:prstGeom>
          <a:noFill/>
          <a:ln w="9525">
            <a:noFill/>
            <a:miter lim="800000"/>
            <a:headEnd/>
            <a:tailEnd/>
          </a:ln>
        </p:spPr>
        <p:txBody>
          <a:bodyPr wrap="none">
            <a:prstTxWarp prst="textNoShape">
              <a:avLst/>
            </a:prstTxWarp>
            <a:spAutoFit/>
          </a:bodyPr>
          <a:lstStyle/>
          <a:p>
            <a:pPr eaLnBrk="1" hangingPunct="1"/>
            <a:r>
              <a:rPr lang="en-CA" sz="1200"/>
              <a:t>CFS Patient 8</a:t>
            </a:r>
            <a:endParaRPr lang="en-US" sz="1200"/>
          </a:p>
        </p:txBody>
      </p:sp>
      <p:sp>
        <p:nvSpPr>
          <p:cNvPr id="26635" name="Text Box 13"/>
          <p:cNvSpPr txBox="1">
            <a:spLocks noChangeArrowheads="1"/>
          </p:cNvSpPr>
          <p:nvPr/>
        </p:nvSpPr>
        <p:spPr bwMode="auto">
          <a:xfrm>
            <a:off x="7402513" y="3306763"/>
            <a:ext cx="1133475"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CFS Patient 9</a:t>
            </a:r>
            <a:endParaRPr lang="en-US" sz="1200"/>
          </a:p>
        </p:txBody>
      </p:sp>
      <p:sp>
        <p:nvSpPr>
          <p:cNvPr id="26636" name="Text Box 14"/>
          <p:cNvSpPr txBox="1">
            <a:spLocks noChangeArrowheads="1"/>
          </p:cNvSpPr>
          <p:nvPr/>
        </p:nvSpPr>
        <p:spPr bwMode="auto">
          <a:xfrm>
            <a:off x="7467600" y="2819400"/>
            <a:ext cx="1217613" cy="274638"/>
          </a:xfrm>
          <a:prstGeom prst="rect">
            <a:avLst/>
          </a:prstGeom>
          <a:noFill/>
          <a:ln w="9525">
            <a:noFill/>
            <a:miter lim="800000"/>
            <a:headEnd/>
            <a:tailEnd/>
          </a:ln>
        </p:spPr>
        <p:txBody>
          <a:bodyPr wrap="none">
            <a:prstTxWarp prst="textNoShape">
              <a:avLst/>
            </a:prstTxWarp>
            <a:spAutoFit/>
          </a:bodyPr>
          <a:lstStyle/>
          <a:p>
            <a:pPr eaLnBrk="1" hangingPunct="1"/>
            <a:r>
              <a:rPr lang="en-CA" sz="1200"/>
              <a:t>CFS Patient 11</a:t>
            </a:r>
            <a:endParaRPr lang="en-US" sz="1200"/>
          </a:p>
        </p:txBody>
      </p:sp>
      <p:sp>
        <p:nvSpPr>
          <p:cNvPr id="26637" name="Text Box 15"/>
          <p:cNvSpPr txBox="1">
            <a:spLocks noChangeArrowheads="1"/>
          </p:cNvSpPr>
          <p:nvPr/>
        </p:nvSpPr>
        <p:spPr bwMode="auto">
          <a:xfrm>
            <a:off x="7515225" y="3078163"/>
            <a:ext cx="12176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CFS Patient 10</a:t>
            </a:r>
            <a:endParaRPr lang="en-US" sz="1200"/>
          </a:p>
        </p:txBody>
      </p:sp>
      <p:sp>
        <p:nvSpPr>
          <p:cNvPr id="26638" name="Line 16"/>
          <p:cNvSpPr>
            <a:spLocks noChangeShapeType="1"/>
          </p:cNvSpPr>
          <p:nvPr/>
        </p:nvSpPr>
        <p:spPr bwMode="auto">
          <a:xfrm flipV="1">
            <a:off x="7404100" y="3175000"/>
            <a:ext cx="152400" cy="152400"/>
          </a:xfrm>
          <a:prstGeom prst="line">
            <a:avLst/>
          </a:prstGeom>
          <a:noFill/>
          <a:ln w="28575">
            <a:solidFill>
              <a:schemeClr val="tx1"/>
            </a:solidFill>
            <a:round/>
            <a:headEnd/>
            <a:tailEnd/>
          </a:ln>
        </p:spPr>
        <p:txBody>
          <a:bodyPr>
            <a:prstTxWarp prst="textNoShape">
              <a:avLst/>
            </a:prstTxWarp>
          </a:bodyPr>
          <a:lstStyle/>
          <a:p>
            <a:endParaRPr lang="en-US"/>
          </a:p>
        </p:txBody>
      </p:sp>
      <p:sp>
        <p:nvSpPr>
          <p:cNvPr id="26639" name="Text Box 17"/>
          <p:cNvSpPr txBox="1">
            <a:spLocks noChangeArrowheads="1"/>
          </p:cNvSpPr>
          <p:nvPr/>
        </p:nvSpPr>
        <p:spPr bwMode="auto">
          <a:xfrm>
            <a:off x="7451725" y="2551113"/>
            <a:ext cx="12176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CFS Patient 12</a:t>
            </a:r>
            <a:endParaRPr lang="en-US" sz="1200"/>
          </a:p>
        </p:txBody>
      </p:sp>
      <p:sp>
        <p:nvSpPr>
          <p:cNvPr id="26640" name="Line 18"/>
          <p:cNvSpPr>
            <a:spLocks noChangeShapeType="1"/>
          </p:cNvSpPr>
          <p:nvPr/>
        </p:nvSpPr>
        <p:spPr bwMode="auto">
          <a:xfrm flipV="1">
            <a:off x="7381875" y="3027363"/>
            <a:ext cx="144463" cy="168275"/>
          </a:xfrm>
          <a:prstGeom prst="line">
            <a:avLst/>
          </a:prstGeom>
          <a:noFill/>
          <a:ln w="28575">
            <a:solidFill>
              <a:schemeClr val="tx1"/>
            </a:solidFill>
            <a:round/>
            <a:headEnd/>
            <a:tailEnd/>
          </a:ln>
        </p:spPr>
        <p:txBody>
          <a:bodyPr>
            <a:prstTxWarp prst="textNoShape">
              <a:avLst/>
            </a:prstTxWarp>
          </a:bodyPr>
          <a:lstStyle/>
          <a:p>
            <a:endParaRPr lang="en-US"/>
          </a:p>
        </p:txBody>
      </p:sp>
      <p:sp>
        <p:nvSpPr>
          <p:cNvPr id="26641" name="Line 19"/>
          <p:cNvSpPr>
            <a:spLocks noChangeShapeType="1"/>
          </p:cNvSpPr>
          <p:nvPr/>
        </p:nvSpPr>
        <p:spPr bwMode="auto">
          <a:xfrm flipV="1">
            <a:off x="7191375" y="2747963"/>
            <a:ext cx="347663" cy="346075"/>
          </a:xfrm>
          <a:prstGeom prst="line">
            <a:avLst/>
          </a:prstGeom>
          <a:noFill/>
          <a:ln w="28575">
            <a:solidFill>
              <a:schemeClr val="tx1"/>
            </a:solidFill>
            <a:round/>
            <a:headEnd/>
            <a:tailEnd/>
          </a:ln>
        </p:spPr>
        <p:txBody>
          <a:bodyPr>
            <a:prstTxWarp prst="textNoShape">
              <a:avLst/>
            </a:prstTxWarp>
          </a:bodyPr>
          <a:lstStyle/>
          <a:p>
            <a:endParaRPr lang="en-US"/>
          </a:p>
        </p:txBody>
      </p:sp>
      <p:sp>
        <p:nvSpPr>
          <p:cNvPr id="26642" name="Text Box 20"/>
          <p:cNvSpPr txBox="1">
            <a:spLocks noChangeArrowheads="1"/>
          </p:cNvSpPr>
          <p:nvPr/>
        </p:nvSpPr>
        <p:spPr bwMode="auto">
          <a:xfrm>
            <a:off x="6918325" y="2347913"/>
            <a:ext cx="12176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CFS Patient 13</a:t>
            </a:r>
            <a:endParaRPr lang="en-US" sz="1200"/>
          </a:p>
        </p:txBody>
      </p:sp>
      <p:sp>
        <p:nvSpPr>
          <p:cNvPr id="26643" name="Text Box 21"/>
          <p:cNvSpPr txBox="1">
            <a:spLocks noChangeArrowheads="1"/>
          </p:cNvSpPr>
          <p:nvPr/>
        </p:nvSpPr>
        <p:spPr bwMode="auto">
          <a:xfrm>
            <a:off x="6683375" y="2138363"/>
            <a:ext cx="12176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CFS Patient 14</a:t>
            </a:r>
            <a:endParaRPr lang="en-US" sz="1200"/>
          </a:p>
        </p:txBody>
      </p:sp>
      <p:sp>
        <p:nvSpPr>
          <p:cNvPr id="26644" name="Line 22"/>
          <p:cNvSpPr>
            <a:spLocks noChangeShapeType="1"/>
          </p:cNvSpPr>
          <p:nvPr/>
        </p:nvSpPr>
        <p:spPr bwMode="auto">
          <a:xfrm flipV="1">
            <a:off x="6759575" y="2570163"/>
            <a:ext cx="347663" cy="346075"/>
          </a:xfrm>
          <a:prstGeom prst="line">
            <a:avLst/>
          </a:prstGeom>
          <a:noFill/>
          <a:ln w="28575">
            <a:solidFill>
              <a:schemeClr val="tx1"/>
            </a:solidFill>
            <a:round/>
            <a:headEnd/>
            <a:tailEnd/>
          </a:ln>
        </p:spPr>
        <p:txBody>
          <a:bodyPr>
            <a:prstTxWarp prst="textNoShape">
              <a:avLst/>
            </a:prstTxWarp>
          </a:bodyPr>
          <a:lstStyle/>
          <a:p>
            <a:endParaRPr lang="en-US"/>
          </a:p>
        </p:txBody>
      </p:sp>
      <p:sp>
        <p:nvSpPr>
          <p:cNvPr id="26645" name="Line 23"/>
          <p:cNvSpPr>
            <a:spLocks noChangeShapeType="1"/>
          </p:cNvSpPr>
          <p:nvPr/>
        </p:nvSpPr>
        <p:spPr bwMode="auto">
          <a:xfrm flipV="1">
            <a:off x="6613525" y="2354263"/>
            <a:ext cx="188913" cy="1012825"/>
          </a:xfrm>
          <a:prstGeom prst="line">
            <a:avLst/>
          </a:prstGeom>
          <a:noFill/>
          <a:ln w="28575">
            <a:solidFill>
              <a:schemeClr val="tx1"/>
            </a:solidFill>
            <a:round/>
            <a:headEnd/>
            <a:tailEnd/>
          </a:ln>
        </p:spPr>
        <p:txBody>
          <a:bodyPr>
            <a:prstTxWarp prst="textNoShape">
              <a:avLst/>
            </a:prstTxWarp>
          </a:bodyPr>
          <a:lstStyle/>
          <a:p>
            <a:endParaRPr lang="en-US"/>
          </a:p>
        </p:txBody>
      </p:sp>
      <p:sp>
        <p:nvSpPr>
          <p:cNvPr id="26646" name="Text Box 24"/>
          <p:cNvSpPr txBox="1">
            <a:spLocks noChangeArrowheads="1"/>
          </p:cNvSpPr>
          <p:nvPr/>
        </p:nvSpPr>
        <p:spPr bwMode="auto">
          <a:xfrm>
            <a:off x="6429375" y="1916113"/>
            <a:ext cx="12176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CFS Patient 15</a:t>
            </a:r>
            <a:endParaRPr lang="en-US" sz="1200"/>
          </a:p>
        </p:txBody>
      </p:sp>
      <p:sp>
        <p:nvSpPr>
          <p:cNvPr id="26647" name="Text Box 25"/>
          <p:cNvSpPr txBox="1">
            <a:spLocks noChangeArrowheads="1"/>
          </p:cNvSpPr>
          <p:nvPr/>
        </p:nvSpPr>
        <p:spPr bwMode="auto">
          <a:xfrm>
            <a:off x="6194425" y="1719263"/>
            <a:ext cx="12176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CFS Patient 16</a:t>
            </a:r>
            <a:endParaRPr lang="en-US" sz="1200"/>
          </a:p>
        </p:txBody>
      </p:sp>
      <p:sp>
        <p:nvSpPr>
          <p:cNvPr id="26648" name="Text Box 26"/>
          <p:cNvSpPr txBox="1">
            <a:spLocks noChangeArrowheads="1"/>
          </p:cNvSpPr>
          <p:nvPr/>
        </p:nvSpPr>
        <p:spPr bwMode="auto">
          <a:xfrm>
            <a:off x="4746625" y="2201863"/>
            <a:ext cx="12176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CFS Patient 17</a:t>
            </a:r>
            <a:endParaRPr lang="en-US" sz="1200"/>
          </a:p>
        </p:txBody>
      </p:sp>
      <p:sp>
        <p:nvSpPr>
          <p:cNvPr id="26649" name="Line 27"/>
          <p:cNvSpPr>
            <a:spLocks noChangeShapeType="1"/>
          </p:cNvSpPr>
          <p:nvPr/>
        </p:nvSpPr>
        <p:spPr bwMode="auto">
          <a:xfrm flipH="1" flipV="1">
            <a:off x="5919788" y="2297113"/>
            <a:ext cx="147637" cy="454025"/>
          </a:xfrm>
          <a:prstGeom prst="line">
            <a:avLst/>
          </a:prstGeom>
          <a:noFill/>
          <a:ln w="28575">
            <a:solidFill>
              <a:schemeClr val="tx1"/>
            </a:solidFill>
            <a:round/>
            <a:headEnd/>
            <a:tailEnd/>
          </a:ln>
        </p:spPr>
        <p:txBody>
          <a:bodyPr>
            <a:prstTxWarp prst="textNoShape">
              <a:avLst/>
            </a:prstTxWarp>
          </a:bodyPr>
          <a:lstStyle/>
          <a:p>
            <a:endParaRPr lang="en-US"/>
          </a:p>
        </p:txBody>
      </p:sp>
      <p:sp>
        <p:nvSpPr>
          <p:cNvPr id="26650" name="Line 28"/>
          <p:cNvSpPr>
            <a:spLocks noChangeShapeType="1"/>
          </p:cNvSpPr>
          <p:nvPr/>
        </p:nvSpPr>
        <p:spPr bwMode="auto">
          <a:xfrm flipV="1">
            <a:off x="6067425" y="1947863"/>
            <a:ext cx="258763" cy="758825"/>
          </a:xfrm>
          <a:prstGeom prst="line">
            <a:avLst/>
          </a:prstGeom>
          <a:noFill/>
          <a:ln w="28575">
            <a:solidFill>
              <a:schemeClr val="tx1"/>
            </a:solidFill>
            <a:round/>
            <a:headEnd/>
            <a:tailEnd/>
          </a:ln>
        </p:spPr>
        <p:txBody>
          <a:bodyPr>
            <a:prstTxWarp prst="textNoShape">
              <a:avLst/>
            </a:prstTxWarp>
          </a:bodyPr>
          <a:lstStyle/>
          <a:p>
            <a:endParaRPr lang="en-US"/>
          </a:p>
        </p:txBody>
      </p:sp>
      <p:sp>
        <p:nvSpPr>
          <p:cNvPr id="26651" name="Line 29"/>
          <p:cNvSpPr>
            <a:spLocks noChangeShapeType="1"/>
          </p:cNvSpPr>
          <p:nvPr/>
        </p:nvSpPr>
        <p:spPr bwMode="auto">
          <a:xfrm flipV="1">
            <a:off x="6248400" y="2209800"/>
            <a:ext cx="398463" cy="568325"/>
          </a:xfrm>
          <a:prstGeom prst="line">
            <a:avLst/>
          </a:prstGeom>
          <a:noFill/>
          <a:ln w="28575">
            <a:solidFill>
              <a:schemeClr val="tx1"/>
            </a:solidFill>
            <a:round/>
            <a:headEnd/>
            <a:tailEnd/>
          </a:ln>
        </p:spPr>
        <p:txBody>
          <a:bodyPr>
            <a:prstTxWarp prst="textNoShape">
              <a:avLst/>
            </a:prstTxWarp>
          </a:bodyPr>
          <a:lstStyle/>
          <a:p>
            <a:endParaRPr lang="en-US"/>
          </a:p>
        </p:txBody>
      </p:sp>
      <p:sp>
        <p:nvSpPr>
          <p:cNvPr id="26652" name="Text Box 30"/>
          <p:cNvSpPr txBox="1">
            <a:spLocks noChangeArrowheads="1"/>
          </p:cNvSpPr>
          <p:nvPr/>
        </p:nvSpPr>
        <p:spPr bwMode="auto">
          <a:xfrm>
            <a:off x="4352925" y="2640013"/>
            <a:ext cx="12176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CFS Patient 18</a:t>
            </a:r>
            <a:endParaRPr lang="en-US" sz="1200"/>
          </a:p>
        </p:txBody>
      </p:sp>
      <p:sp>
        <p:nvSpPr>
          <p:cNvPr id="26653" name="Text Box 31"/>
          <p:cNvSpPr txBox="1">
            <a:spLocks noChangeArrowheads="1"/>
          </p:cNvSpPr>
          <p:nvPr/>
        </p:nvSpPr>
        <p:spPr bwMode="auto">
          <a:xfrm>
            <a:off x="4556125" y="3071813"/>
            <a:ext cx="12176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CFS Patient 19</a:t>
            </a:r>
            <a:endParaRPr lang="en-US" sz="1200"/>
          </a:p>
        </p:txBody>
      </p:sp>
      <p:sp>
        <p:nvSpPr>
          <p:cNvPr id="26654" name="Text Box 32"/>
          <p:cNvSpPr txBox="1">
            <a:spLocks noChangeArrowheads="1"/>
          </p:cNvSpPr>
          <p:nvPr/>
        </p:nvSpPr>
        <p:spPr bwMode="auto">
          <a:xfrm>
            <a:off x="4149725" y="3313113"/>
            <a:ext cx="9382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Non CFS 1</a:t>
            </a:r>
            <a:endParaRPr lang="en-US" sz="1200"/>
          </a:p>
        </p:txBody>
      </p:sp>
      <p:sp>
        <p:nvSpPr>
          <p:cNvPr id="26655" name="Rectangle 33"/>
          <p:cNvSpPr>
            <a:spLocks noChangeArrowheads="1"/>
          </p:cNvSpPr>
          <p:nvPr/>
        </p:nvSpPr>
        <p:spPr bwMode="auto">
          <a:xfrm>
            <a:off x="5003800" y="4686300"/>
            <a:ext cx="1663700" cy="6731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6" name="Text Box 34"/>
          <p:cNvSpPr txBox="1">
            <a:spLocks noChangeArrowheads="1"/>
          </p:cNvSpPr>
          <p:nvPr/>
        </p:nvSpPr>
        <p:spPr bwMode="auto">
          <a:xfrm>
            <a:off x="5076825" y="4697413"/>
            <a:ext cx="1492250" cy="641350"/>
          </a:xfrm>
          <a:prstGeom prst="rect">
            <a:avLst/>
          </a:prstGeom>
          <a:noFill/>
          <a:ln w="9525">
            <a:noFill/>
            <a:miter lim="800000"/>
            <a:headEnd/>
            <a:tailEnd/>
          </a:ln>
        </p:spPr>
        <p:txBody>
          <a:bodyPr wrap="none">
            <a:prstTxWarp prst="textNoShape">
              <a:avLst/>
            </a:prstTxWarp>
            <a:spAutoFit/>
          </a:bodyPr>
          <a:lstStyle/>
          <a:p>
            <a:pPr eaLnBrk="1" hangingPunct="1"/>
            <a:r>
              <a:rPr lang="en-CA" sz="1800">
                <a:solidFill>
                  <a:srgbClr val="E82B2D"/>
                </a:solidFill>
              </a:rPr>
              <a:t>Primary CFS</a:t>
            </a:r>
          </a:p>
          <a:p>
            <a:pPr eaLnBrk="1" hangingPunct="1"/>
            <a:r>
              <a:rPr lang="en-CA" sz="1800">
                <a:solidFill>
                  <a:srgbClr val="E82B2D"/>
                </a:solidFill>
              </a:rPr>
              <a:t>   Branch</a:t>
            </a:r>
            <a:endParaRPr lang="en-US" sz="1800"/>
          </a:p>
        </p:txBody>
      </p:sp>
      <p:sp>
        <p:nvSpPr>
          <p:cNvPr id="26657" name="Rectangle 35"/>
          <p:cNvSpPr>
            <a:spLocks noChangeArrowheads="1"/>
          </p:cNvSpPr>
          <p:nvPr/>
        </p:nvSpPr>
        <p:spPr bwMode="auto">
          <a:xfrm>
            <a:off x="1219200" y="5638800"/>
            <a:ext cx="1816100" cy="5969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8" name="Text Box 36"/>
          <p:cNvSpPr txBox="1">
            <a:spLocks noChangeArrowheads="1"/>
          </p:cNvSpPr>
          <p:nvPr/>
        </p:nvSpPr>
        <p:spPr bwMode="auto">
          <a:xfrm>
            <a:off x="1219200" y="5715000"/>
            <a:ext cx="2057400" cy="581025"/>
          </a:xfrm>
          <a:prstGeom prst="rect">
            <a:avLst/>
          </a:prstGeom>
          <a:noFill/>
          <a:ln w="9525">
            <a:noFill/>
            <a:miter lim="800000"/>
            <a:headEnd/>
            <a:tailEnd/>
          </a:ln>
        </p:spPr>
        <p:txBody>
          <a:bodyPr>
            <a:prstTxWarp prst="textNoShape">
              <a:avLst/>
            </a:prstTxWarp>
            <a:spAutoFit/>
          </a:bodyPr>
          <a:lstStyle/>
          <a:p>
            <a:pPr eaLnBrk="1" hangingPunct="1"/>
            <a:r>
              <a:rPr lang="en-CA" sz="1600">
                <a:solidFill>
                  <a:srgbClr val="E82B2D"/>
                </a:solidFill>
              </a:rPr>
              <a:t>Coxsackie/ECHO</a:t>
            </a:r>
          </a:p>
          <a:p>
            <a:pPr eaLnBrk="1" hangingPunct="1"/>
            <a:r>
              <a:rPr lang="en-CA" sz="1600">
                <a:solidFill>
                  <a:srgbClr val="E82B2D"/>
                </a:solidFill>
              </a:rPr>
              <a:t>       Branch</a:t>
            </a:r>
            <a:endParaRPr lang="en-US" sz="1800"/>
          </a:p>
        </p:txBody>
      </p:sp>
      <p:sp>
        <p:nvSpPr>
          <p:cNvPr id="26659" name="Rectangle 37"/>
          <p:cNvSpPr>
            <a:spLocks noChangeArrowheads="1"/>
          </p:cNvSpPr>
          <p:nvPr/>
        </p:nvSpPr>
        <p:spPr bwMode="auto">
          <a:xfrm>
            <a:off x="622300" y="1943100"/>
            <a:ext cx="1879600" cy="6731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60" name="Text Box 38"/>
          <p:cNvSpPr txBox="1">
            <a:spLocks noChangeArrowheads="1"/>
          </p:cNvSpPr>
          <p:nvPr/>
        </p:nvSpPr>
        <p:spPr bwMode="auto">
          <a:xfrm>
            <a:off x="606425" y="1954213"/>
            <a:ext cx="1911350" cy="641350"/>
          </a:xfrm>
          <a:prstGeom prst="rect">
            <a:avLst/>
          </a:prstGeom>
          <a:noFill/>
          <a:ln w="9525">
            <a:noFill/>
            <a:miter lim="800000"/>
            <a:headEnd/>
            <a:tailEnd/>
          </a:ln>
        </p:spPr>
        <p:txBody>
          <a:bodyPr wrap="none">
            <a:prstTxWarp prst="textNoShape">
              <a:avLst/>
            </a:prstTxWarp>
            <a:spAutoFit/>
          </a:bodyPr>
          <a:lstStyle/>
          <a:p>
            <a:pPr eaLnBrk="1" hangingPunct="1"/>
            <a:r>
              <a:rPr lang="en-CA" sz="1800">
                <a:solidFill>
                  <a:srgbClr val="E82B2D"/>
                </a:solidFill>
              </a:rPr>
              <a:t>Primary Paralytic</a:t>
            </a:r>
          </a:p>
          <a:p>
            <a:pPr eaLnBrk="1" hangingPunct="1"/>
            <a:r>
              <a:rPr lang="en-CA" sz="1800">
                <a:solidFill>
                  <a:srgbClr val="E82B2D"/>
                </a:solidFill>
              </a:rPr>
              <a:t>       Branch</a:t>
            </a:r>
            <a:endParaRPr lang="en-US" sz="1800"/>
          </a:p>
        </p:txBody>
      </p:sp>
      <p:sp>
        <p:nvSpPr>
          <p:cNvPr id="26661" name="Text Box 39"/>
          <p:cNvSpPr txBox="1">
            <a:spLocks noChangeArrowheads="1"/>
          </p:cNvSpPr>
          <p:nvPr/>
        </p:nvSpPr>
        <p:spPr bwMode="auto">
          <a:xfrm>
            <a:off x="5368925" y="1566863"/>
            <a:ext cx="7350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Polio 3a</a:t>
            </a:r>
            <a:endParaRPr lang="en-US" sz="1200"/>
          </a:p>
        </p:txBody>
      </p:sp>
      <p:sp>
        <p:nvSpPr>
          <p:cNvPr id="26662" name="Text Box 40"/>
          <p:cNvSpPr txBox="1">
            <a:spLocks noChangeArrowheads="1"/>
          </p:cNvSpPr>
          <p:nvPr/>
        </p:nvSpPr>
        <p:spPr bwMode="auto">
          <a:xfrm>
            <a:off x="4810125" y="1617663"/>
            <a:ext cx="650875"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Polio 3</a:t>
            </a:r>
            <a:endParaRPr lang="en-US" sz="1200"/>
          </a:p>
        </p:txBody>
      </p:sp>
      <p:sp>
        <p:nvSpPr>
          <p:cNvPr id="26663" name="Text Box 41"/>
          <p:cNvSpPr txBox="1">
            <a:spLocks noChangeArrowheads="1"/>
          </p:cNvSpPr>
          <p:nvPr/>
        </p:nvSpPr>
        <p:spPr bwMode="auto">
          <a:xfrm>
            <a:off x="4543425" y="1414463"/>
            <a:ext cx="650875"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Polio 1</a:t>
            </a:r>
            <a:endParaRPr lang="en-US" sz="1200"/>
          </a:p>
        </p:txBody>
      </p:sp>
      <p:sp>
        <p:nvSpPr>
          <p:cNvPr id="26664" name="Text Box 42"/>
          <p:cNvSpPr txBox="1">
            <a:spLocks noChangeArrowheads="1"/>
          </p:cNvSpPr>
          <p:nvPr/>
        </p:nvSpPr>
        <p:spPr bwMode="auto">
          <a:xfrm>
            <a:off x="2727325" y="1668463"/>
            <a:ext cx="650875"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Polio 2</a:t>
            </a:r>
            <a:endParaRPr lang="en-US" sz="1200"/>
          </a:p>
        </p:txBody>
      </p:sp>
      <p:sp>
        <p:nvSpPr>
          <p:cNvPr id="26665" name="Text Box 43"/>
          <p:cNvSpPr txBox="1">
            <a:spLocks noChangeArrowheads="1"/>
          </p:cNvSpPr>
          <p:nvPr/>
        </p:nvSpPr>
        <p:spPr bwMode="auto">
          <a:xfrm>
            <a:off x="2676525" y="1973263"/>
            <a:ext cx="650875"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Polio 2</a:t>
            </a:r>
            <a:endParaRPr lang="en-US" sz="1200"/>
          </a:p>
        </p:txBody>
      </p:sp>
      <p:sp>
        <p:nvSpPr>
          <p:cNvPr id="26666" name="Text Box 44"/>
          <p:cNvSpPr txBox="1">
            <a:spLocks noChangeArrowheads="1"/>
          </p:cNvSpPr>
          <p:nvPr/>
        </p:nvSpPr>
        <p:spPr bwMode="auto">
          <a:xfrm>
            <a:off x="3416300" y="1358900"/>
            <a:ext cx="1200150" cy="274638"/>
          </a:xfrm>
          <a:prstGeom prst="rect">
            <a:avLst/>
          </a:prstGeom>
          <a:noFill/>
          <a:ln w="9525">
            <a:noFill/>
            <a:miter lim="800000"/>
            <a:headEnd/>
            <a:tailEnd/>
          </a:ln>
        </p:spPr>
        <p:txBody>
          <a:bodyPr wrap="none">
            <a:prstTxWarp prst="textNoShape">
              <a:avLst/>
            </a:prstTxWarp>
            <a:spAutoFit/>
          </a:bodyPr>
          <a:lstStyle/>
          <a:p>
            <a:pPr eaLnBrk="1" hangingPunct="1"/>
            <a:r>
              <a:rPr lang="en-CA" sz="1200"/>
              <a:t>Coxsackie A34</a:t>
            </a:r>
            <a:endParaRPr lang="en-US" sz="1200"/>
          </a:p>
        </p:txBody>
      </p:sp>
      <p:sp>
        <p:nvSpPr>
          <p:cNvPr id="26667" name="Text Box 45"/>
          <p:cNvSpPr txBox="1">
            <a:spLocks noChangeArrowheads="1"/>
          </p:cNvSpPr>
          <p:nvPr/>
        </p:nvSpPr>
        <p:spPr bwMode="auto">
          <a:xfrm>
            <a:off x="3416300" y="2006600"/>
            <a:ext cx="1200150" cy="274638"/>
          </a:xfrm>
          <a:prstGeom prst="rect">
            <a:avLst/>
          </a:prstGeom>
          <a:noFill/>
          <a:ln w="9525">
            <a:noFill/>
            <a:miter lim="800000"/>
            <a:headEnd/>
            <a:tailEnd/>
          </a:ln>
        </p:spPr>
        <p:txBody>
          <a:bodyPr wrap="none">
            <a:prstTxWarp prst="textNoShape">
              <a:avLst/>
            </a:prstTxWarp>
            <a:spAutoFit/>
          </a:bodyPr>
          <a:lstStyle/>
          <a:p>
            <a:pPr eaLnBrk="1" hangingPunct="1"/>
            <a:r>
              <a:rPr lang="en-CA" sz="1200"/>
              <a:t>Coxsackie A31</a:t>
            </a:r>
            <a:endParaRPr lang="en-US" sz="1200"/>
          </a:p>
        </p:txBody>
      </p:sp>
      <p:sp>
        <p:nvSpPr>
          <p:cNvPr id="26668" name="Line 46"/>
          <p:cNvSpPr>
            <a:spLocks noChangeShapeType="1"/>
          </p:cNvSpPr>
          <p:nvPr/>
        </p:nvSpPr>
        <p:spPr bwMode="auto">
          <a:xfrm flipH="1" flipV="1">
            <a:off x="3314700" y="1879600"/>
            <a:ext cx="254000" cy="12700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6669" name="Text Box 47"/>
          <p:cNvSpPr txBox="1">
            <a:spLocks noChangeArrowheads="1"/>
          </p:cNvSpPr>
          <p:nvPr/>
        </p:nvSpPr>
        <p:spPr bwMode="auto">
          <a:xfrm>
            <a:off x="3352800" y="1638300"/>
            <a:ext cx="1166813" cy="274638"/>
          </a:xfrm>
          <a:prstGeom prst="rect">
            <a:avLst/>
          </a:prstGeom>
          <a:noFill/>
          <a:ln w="9525">
            <a:noFill/>
            <a:miter lim="800000"/>
            <a:headEnd/>
            <a:tailEnd/>
          </a:ln>
        </p:spPr>
        <p:txBody>
          <a:bodyPr wrap="none">
            <a:prstTxWarp prst="textNoShape">
              <a:avLst/>
            </a:prstTxWarp>
            <a:spAutoFit/>
          </a:bodyPr>
          <a:lstStyle/>
          <a:p>
            <a:pPr eaLnBrk="1" hangingPunct="1"/>
            <a:r>
              <a:rPr lang="en-CA" sz="1200"/>
              <a:t>Enterovirus 70</a:t>
            </a:r>
            <a:endParaRPr lang="en-US" sz="1200"/>
          </a:p>
        </p:txBody>
      </p:sp>
      <p:sp>
        <p:nvSpPr>
          <p:cNvPr id="26670" name="Text Box 48"/>
          <p:cNvSpPr txBox="1">
            <a:spLocks noChangeArrowheads="1"/>
          </p:cNvSpPr>
          <p:nvPr/>
        </p:nvSpPr>
        <p:spPr bwMode="auto">
          <a:xfrm>
            <a:off x="1495425" y="3217863"/>
            <a:ext cx="6588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Echo 9</a:t>
            </a:r>
            <a:endParaRPr lang="en-US" sz="1200"/>
          </a:p>
        </p:txBody>
      </p:sp>
      <p:sp>
        <p:nvSpPr>
          <p:cNvPr id="26671" name="Text Box 49"/>
          <p:cNvSpPr txBox="1">
            <a:spLocks noChangeArrowheads="1"/>
          </p:cNvSpPr>
          <p:nvPr/>
        </p:nvSpPr>
        <p:spPr bwMode="auto">
          <a:xfrm>
            <a:off x="2857500" y="4564063"/>
            <a:ext cx="6588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Echo 4</a:t>
            </a:r>
            <a:endParaRPr lang="en-US" sz="1200"/>
          </a:p>
        </p:txBody>
      </p:sp>
      <p:sp>
        <p:nvSpPr>
          <p:cNvPr id="26672" name="Text Box 50"/>
          <p:cNvSpPr txBox="1">
            <a:spLocks noChangeArrowheads="1"/>
          </p:cNvSpPr>
          <p:nvPr/>
        </p:nvSpPr>
        <p:spPr bwMode="auto">
          <a:xfrm>
            <a:off x="593725" y="3687763"/>
            <a:ext cx="6588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Echo 7</a:t>
            </a:r>
            <a:endParaRPr lang="en-US" sz="1200"/>
          </a:p>
        </p:txBody>
      </p:sp>
      <p:sp>
        <p:nvSpPr>
          <p:cNvPr id="26673" name="Text Box 51"/>
          <p:cNvSpPr txBox="1">
            <a:spLocks noChangeArrowheads="1"/>
          </p:cNvSpPr>
          <p:nvPr/>
        </p:nvSpPr>
        <p:spPr bwMode="auto">
          <a:xfrm>
            <a:off x="1130300" y="4246563"/>
            <a:ext cx="742950"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Echo 20</a:t>
            </a:r>
            <a:endParaRPr lang="en-US" sz="1200"/>
          </a:p>
        </p:txBody>
      </p:sp>
      <p:sp>
        <p:nvSpPr>
          <p:cNvPr id="26674" name="Text Box 52"/>
          <p:cNvSpPr txBox="1">
            <a:spLocks noChangeArrowheads="1"/>
          </p:cNvSpPr>
          <p:nvPr/>
        </p:nvSpPr>
        <p:spPr bwMode="auto">
          <a:xfrm>
            <a:off x="1790700" y="4360863"/>
            <a:ext cx="6588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Echo 3</a:t>
            </a:r>
            <a:endParaRPr lang="en-US" sz="1200"/>
          </a:p>
        </p:txBody>
      </p:sp>
      <p:sp>
        <p:nvSpPr>
          <p:cNvPr id="26675" name="Text Box 53"/>
          <p:cNvSpPr txBox="1">
            <a:spLocks noChangeArrowheads="1"/>
          </p:cNvSpPr>
          <p:nvPr/>
        </p:nvSpPr>
        <p:spPr bwMode="auto">
          <a:xfrm>
            <a:off x="1320800" y="3649663"/>
            <a:ext cx="742950"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Echo 11</a:t>
            </a:r>
            <a:endParaRPr lang="en-US" sz="1200"/>
          </a:p>
        </p:txBody>
      </p:sp>
      <p:sp>
        <p:nvSpPr>
          <p:cNvPr id="26676" name="Text Box 54"/>
          <p:cNvSpPr txBox="1">
            <a:spLocks noChangeArrowheads="1"/>
          </p:cNvSpPr>
          <p:nvPr/>
        </p:nvSpPr>
        <p:spPr bwMode="auto">
          <a:xfrm>
            <a:off x="441325" y="5294313"/>
            <a:ext cx="9382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Non CFS 5</a:t>
            </a:r>
            <a:endParaRPr lang="en-US" sz="1200"/>
          </a:p>
        </p:txBody>
      </p:sp>
      <p:sp>
        <p:nvSpPr>
          <p:cNvPr id="26677" name="Text Box 55"/>
          <p:cNvSpPr txBox="1">
            <a:spLocks noChangeArrowheads="1"/>
          </p:cNvSpPr>
          <p:nvPr/>
        </p:nvSpPr>
        <p:spPr bwMode="auto">
          <a:xfrm>
            <a:off x="454025" y="4938713"/>
            <a:ext cx="9382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Non CFS 3</a:t>
            </a:r>
            <a:endParaRPr lang="en-US" sz="1200"/>
          </a:p>
        </p:txBody>
      </p:sp>
      <p:sp>
        <p:nvSpPr>
          <p:cNvPr id="26678" name="Text Box 56"/>
          <p:cNvSpPr txBox="1">
            <a:spLocks noChangeArrowheads="1"/>
          </p:cNvSpPr>
          <p:nvPr/>
        </p:nvSpPr>
        <p:spPr bwMode="auto">
          <a:xfrm>
            <a:off x="1317625" y="5192713"/>
            <a:ext cx="9382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Non CFS 6</a:t>
            </a:r>
            <a:endParaRPr lang="en-US" sz="1200"/>
          </a:p>
        </p:txBody>
      </p:sp>
      <p:sp>
        <p:nvSpPr>
          <p:cNvPr id="26679" name="Text Box 57"/>
          <p:cNvSpPr txBox="1">
            <a:spLocks noChangeArrowheads="1"/>
          </p:cNvSpPr>
          <p:nvPr/>
        </p:nvSpPr>
        <p:spPr bwMode="auto">
          <a:xfrm>
            <a:off x="1736725" y="5014913"/>
            <a:ext cx="9382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Non CFS 6</a:t>
            </a:r>
            <a:endParaRPr lang="en-US" sz="1200"/>
          </a:p>
        </p:txBody>
      </p:sp>
      <p:sp>
        <p:nvSpPr>
          <p:cNvPr id="26680" name="Text Box 58"/>
          <p:cNvSpPr txBox="1">
            <a:spLocks noChangeArrowheads="1"/>
          </p:cNvSpPr>
          <p:nvPr/>
        </p:nvSpPr>
        <p:spPr bwMode="auto">
          <a:xfrm>
            <a:off x="2324100" y="4787900"/>
            <a:ext cx="1116013" cy="274638"/>
          </a:xfrm>
          <a:prstGeom prst="rect">
            <a:avLst/>
          </a:prstGeom>
          <a:noFill/>
          <a:ln w="9525">
            <a:noFill/>
            <a:miter lim="800000"/>
            <a:headEnd/>
            <a:tailEnd/>
          </a:ln>
        </p:spPr>
        <p:txBody>
          <a:bodyPr wrap="none">
            <a:prstTxWarp prst="textNoShape">
              <a:avLst/>
            </a:prstTxWarp>
            <a:spAutoFit/>
          </a:bodyPr>
          <a:lstStyle/>
          <a:p>
            <a:pPr eaLnBrk="1" hangingPunct="1"/>
            <a:r>
              <a:rPr lang="en-CA" sz="1200"/>
              <a:t>Coxsackie B1</a:t>
            </a:r>
            <a:endParaRPr lang="en-US" sz="1200"/>
          </a:p>
        </p:txBody>
      </p:sp>
      <p:sp>
        <p:nvSpPr>
          <p:cNvPr id="26681" name="Text Box 59"/>
          <p:cNvSpPr txBox="1">
            <a:spLocks noChangeArrowheads="1"/>
          </p:cNvSpPr>
          <p:nvPr/>
        </p:nvSpPr>
        <p:spPr bwMode="auto">
          <a:xfrm>
            <a:off x="2616200" y="3873500"/>
            <a:ext cx="1116013" cy="274638"/>
          </a:xfrm>
          <a:prstGeom prst="rect">
            <a:avLst/>
          </a:prstGeom>
          <a:noFill/>
          <a:ln w="9525">
            <a:noFill/>
            <a:miter lim="800000"/>
            <a:headEnd/>
            <a:tailEnd/>
          </a:ln>
        </p:spPr>
        <p:txBody>
          <a:bodyPr wrap="none">
            <a:prstTxWarp prst="textNoShape">
              <a:avLst/>
            </a:prstTxWarp>
            <a:spAutoFit/>
          </a:bodyPr>
          <a:lstStyle/>
          <a:p>
            <a:pPr eaLnBrk="1" hangingPunct="1"/>
            <a:r>
              <a:rPr lang="en-CA" sz="1200"/>
              <a:t>Coxsackie A9</a:t>
            </a:r>
            <a:endParaRPr lang="en-US" sz="1200"/>
          </a:p>
        </p:txBody>
      </p:sp>
      <p:sp>
        <p:nvSpPr>
          <p:cNvPr id="26682" name="Text Box 60"/>
          <p:cNvSpPr txBox="1">
            <a:spLocks noChangeArrowheads="1"/>
          </p:cNvSpPr>
          <p:nvPr/>
        </p:nvSpPr>
        <p:spPr bwMode="auto">
          <a:xfrm>
            <a:off x="238125" y="4037013"/>
            <a:ext cx="9382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Non CFS 2</a:t>
            </a:r>
            <a:endParaRPr lang="en-US" sz="1200"/>
          </a:p>
        </p:txBody>
      </p:sp>
      <p:sp>
        <p:nvSpPr>
          <p:cNvPr id="26683" name="Text Box 61"/>
          <p:cNvSpPr txBox="1">
            <a:spLocks noChangeArrowheads="1"/>
          </p:cNvSpPr>
          <p:nvPr/>
        </p:nvSpPr>
        <p:spPr bwMode="auto">
          <a:xfrm>
            <a:off x="250825" y="3084513"/>
            <a:ext cx="12176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CFS Patient 20</a:t>
            </a:r>
            <a:endParaRPr lang="en-US" sz="1200"/>
          </a:p>
        </p:txBody>
      </p:sp>
      <p:sp>
        <p:nvSpPr>
          <p:cNvPr id="26684" name="Text Box 62"/>
          <p:cNvSpPr txBox="1">
            <a:spLocks noChangeArrowheads="1"/>
          </p:cNvSpPr>
          <p:nvPr/>
        </p:nvSpPr>
        <p:spPr bwMode="auto">
          <a:xfrm>
            <a:off x="1816100" y="3365500"/>
            <a:ext cx="1116013" cy="274638"/>
          </a:xfrm>
          <a:prstGeom prst="rect">
            <a:avLst/>
          </a:prstGeom>
          <a:noFill/>
          <a:ln w="9525">
            <a:noFill/>
            <a:miter lim="800000"/>
            <a:headEnd/>
            <a:tailEnd/>
          </a:ln>
        </p:spPr>
        <p:txBody>
          <a:bodyPr wrap="none">
            <a:prstTxWarp prst="textNoShape">
              <a:avLst/>
            </a:prstTxWarp>
            <a:spAutoFit/>
          </a:bodyPr>
          <a:lstStyle/>
          <a:p>
            <a:pPr eaLnBrk="1" hangingPunct="1"/>
            <a:r>
              <a:rPr lang="en-CA" sz="1200"/>
              <a:t>Coxsackie B4</a:t>
            </a:r>
            <a:endParaRPr lang="en-US" sz="1200"/>
          </a:p>
        </p:txBody>
      </p:sp>
      <p:sp>
        <p:nvSpPr>
          <p:cNvPr id="26685" name="Text Box 63"/>
          <p:cNvSpPr txBox="1">
            <a:spLocks noChangeArrowheads="1"/>
          </p:cNvSpPr>
          <p:nvPr/>
        </p:nvSpPr>
        <p:spPr bwMode="auto">
          <a:xfrm>
            <a:off x="2057400" y="3683000"/>
            <a:ext cx="1116013" cy="274638"/>
          </a:xfrm>
          <a:prstGeom prst="rect">
            <a:avLst/>
          </a:prstGeom>
          <a:noFill/>
          <a:ln w="9525">
            <a:noFill/>
            <a:miter lim="800000"/>
            <a:headEnd/>
            <a:tailEnd/>
          </a:ln>
        </p:spPr>
        <p:txBody>
          <a:bodyPr wrap="none">
            <a:prstTxWarp prst="textNoShape">
              <a:avLst/>
            </a:prstTxWarp>
            <a:spAutoFit/>
          </a:bodyPr>
          <a:lstStyle/>
          <a:p>
            <a:pPr eaLnBrk="1" hangingPunct="1"/>
            <a:r>
              <a:rPr lang="en-CA" sz="1200"/>
              <a:t>Coxsackie B5</a:t>
            </a:r>
            <a:endParaRPr lang="en-US" sz="1200"/>
          </a:p>
        </p:txBody>
      </p:sp>
      <p:sp>
        <p:nvSpPr>
          <p:cNvPr id="26686" name="Text Box 64"/>
          <p:cNvSpPr txBox="1">
            <a:spLocks noChangeArrowheads="1"/>
          </p:cNvSpPr>
          <p:nvPr/>
        </p:nvSpPr>
        <p:spPr bwMode="auto">
          <a:xfrm>
            <a:off x="2667000" y="2933700"/>
            <a:ext cx="1217613" cy="274638"/>
          </a:xfrm>
          <a:prstGeom prst="rect">
            <a:avLst/>
          </a:prstGeom>
          <a:noFill/>
          <a:ln w="9525">
            <a:noFill/>
            <a:miter lim="800000"/>
            <a:headEnd/>
            <a:tailEnd/>
          </a:ln>
        </p:spPr>
        <p:txBody>
          <a:bodyPr wrap="none">
            <a:prstTxWarp prst="textNoShape">
              <a:avLst/>
            </a:prstTxWarp>
            <a:spAutoFit/>
          </a:bodyPr>
          <a:lstStyle/>
          <a:p>
            <a:pPr eaLnBrk="1" hangingPunct="1"/>
            <a:r>
              <a:rPr lang="en-CA" sz="1200"/>
              <a:t>Coxsackie B4A</a:t>
            </a:r>
            <a:endParaRPr lang="en-US" sz="1200"/>
          </a:p>
        </p:txBody>
      </p:sp>
      <p:sp>
        <p:nvSpPr>
          <p:cNvPr id="26687" name="Text Box 65"/>
          <p:cNvSpPr txBox="1">
            <a:spLocks noChangeArrowheads="1"/>
          </p:cNvSpPr>
          <p:nvPr/>
        </p:nvSpPr>
        <p:spPr bwMode="auto">
          <a:xfrm>
            <a:off x="1889125" y="2754313"/>
            <a:ext cx="938213" cy="274637"/>
          </a:xfrm>
          <a:prstGeom prst="rect">
            <a:avLst/>
          </a:prstGeom>
          <a:noFill/>
          <a:ln w="9525">
            <a:noFill/>
            <a:miter lim="800000"/>
            <a:headEnd/>
            <a:tailEnd/>
          </a:ln>
        </p:spPr>
        <p:txBody>
          <a:bodyPr wrap="none">
            <a:prstTxWarp prst="textNoShape">
              <a:avLst/>
            </a:prstTxWarp>
            <a:spAutoFit/>
          </a:bodyPr>
          <a:lstStyle/>
          <a:p>
            <a:pPr eaLnBrk="1" hangingPunct="1"/>
            <a:r>
              <a:rPr lang="en-CA" sz="1200"/>
              <a:t>Non CFS 7</a:t>
            </a:r>
            <a:endParaRPr lang="en-US" sz="1200"/>
          </a:p>
        </p:txBody>
      </p:sp>
      <p:sp>
        <p:nvSpPr>
          <p:cNvPr id="26688" name="Rectangle 66"/>
          <p:cNvSpPr>
            <a:spLocks noChangeArrowheads="1"/>
          </p:cNvSpPr>
          <p:nvPr/>
        </p:nvSpPr>
        <p:spPr bwMode="auto">
          <a:xfrm>
            <a:off x="2324100" y="334963"/>
            <a:ext cx="4641850" cy="338137"/>
          </a:xfrm>
          <a:prstGeom prst="rect">
            <a:avLst/>
          </a:prstGeom>
          <a:noFill/>
          <a:ln w="9525">
            <a:noFill/>
            <a:miter lim="800000"/>
            <a:headEnd/>
            <a:tailEnd/>
          </a:ln>
        </p:spPr>
        <p:txBody>
          <a:bodyPr>
            <a:prstTxWarp prst="textNoShape">
              <a:avLst/>
            </a:prstTxWarp>
            <a:spAutoFit/>
          </a:bodyPr>
          <a:lstStyle/>
          <a:p>
            <a:endParaRPr lang="en-US" sz="1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772400" cy="1524000"/>
          </a:xfrm>
        </p:spPr>
        <p:txBody>
          <a:bodyPr/>
          <a:lstStyle/>
          <a:p>
            <a:pPr algn="ctr"/>
            <a:r>
              <a:rPr lang="en-US" sz="3600" b="1" dirty="0" smtClean="0"/>
              <a:t>Secondary M.E. is Diffuse Brain Injury, 2e to…</a:t>
            </a:r>
            <a:endParaRPr lang="en-US" dirty="0"/>
          </a:p>
        </p:txBody>
      </p:sp>
      <p:sp>
        <p:nvSpPr>
          <p:cNvPr id="3" name="Content Placeholder 2"/>
          <p:cNvSpPr>
            <a:spLocks noGrp="1"/>
          </p:cNvSpPr>
          <p:nvPr>
            <p:ph idx="1"/>
          </p:nvPr>
        </p:nvSpPr>
        <p:spPr>
          <a:xfrm>
            <a:off x="1143000" y="1828800"/>
            <a:ext cx="7772400" cy="4572000"/>
          </a:xfrm>
        </p:spPr>
        <p:txBody>
          <a:bodyPr/>
          <a:lstStyle/>
          <a:p>
            <a:pPr lvl="0">
              <a:buFont typeface="Arial"/>
              <a:buChar char="•"/>
            </a:pPr>
            <a:r>
              <a:rPr lang="en-GB" b="1" dirty="0" smtClean="0"/>
              <a:t>Concussion Or Neck Injury: </a:t>
            </a:r>
            <a:r>
              <a:rPr lang="en-GB" sz="2800" dirty="0" smtClean="0"/>
              <a:t>sports, MVA, occupational (hydraulic hammer),</a:t>
            </a:r>
          </a:p>
          <a:p>
            <a:pPr lvl="0">
              <a:buFont typeface="Arial"/>
              <a:buChar char="•"/>
            </a:pPr>
            <a:r>
              <a:rPr lang="en-GB" b="1" dirty="0" smtClean="0"/>
              <a:t>Chemical</a:t>
            </a:r>
            <a:r>
              <a:rPr lang="en-GB" dirty="0" smtClean="0"/>
              <a:t>: </a:t>
            </a:r>
            <a:r>
              <a:rPr lang="en-GB" sz="2800" dirty="0" smtClean="0"/>
              <a:t>acute or chronic or additive as in toxic chemicals, pesticides, </a:t>
            </a:r>
            <a:r>
              <a:rPr lang="en-GB" sz="2800" dirty="0" err="1" smtClean="0"/>
              <a:t>herbacides</a:t>
            </a:r>
            <a:r>
              <a:rPr lang="en-GB" sz="2800" dirty="0" smtClean="0"/>
              <a:t>,</a:t>
            </a:r>
          </a:p>
          <a:p>
            <a:pPr lvl="0">
              <a:buFont typeface="Arial"/>
              <a:buChar char="•"/>
            </a:pPr>
            <a:r>
              <a:rPr lang="en-GB" b="1" dirty="0" smtClean="0"/>
              <a:t>Post Immunization: </a:t>
            </a:r>
            <a:r>
              <a:rPr lang="en-GB" sz="2800" dirty="0" smtClean="0"/>
              <a:t>particularly within 1-7 days of Hep B &amp; Influenza + any </a:t>
            </a:r>
            <a:r>
              <a:rPr lang="en-GB" sz="2800" dirty="0" err="1" smtClean="0"/>
              <a:t>neurotrophic</a:t>
            </a:r>
            <a:r>
              <a:rPr lang="en-GB" sz="2800" dirty="0" smtClean="0"/>
              <a:t> or vascular </a:t>
            </a:r>
            <a:r>
              <a:rPr lang="en-GB" sz="2800" dirty="0" err="1" smtClean="0"/>
              <a:t>trophic</a:t>
            </a:r>
            <a:r>
              <a:rPr lang="en-GB" sz="2800" dirty="0" smtClean="0"/>
              <a:t> infection,</a:t>
            </a:r>
          </a:p>
          <a:p>
            <a:pPr lvl="0">
              <a:buFont typeface="Arial"/>
              <a:buChar char="•"/>
            </a:pPr>
            <a:r>
              <a:rPr lang="en-GB" sz="2400" dirty="0" smtClean="0"/>
              <a:t>Or any combination of above with a positive SPECT </a:t>
            </a:r>
          </a:p>
          <a:p>
            <a:pPr>
              <a:buFont typeface="Arial"/>
              <a:buChar cha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371600" y="304800"/>
            <a:ext cx="7772400" cy="5867400"/>
          </a:xfrm>
        </p:spPr>
        <p:txBody>
          <a:bodyPr/>
          <a:lstStyle/>
          <a:p>
            <a:pPr algn="ctr"/>
            <a:r>
              <a:rPr lang="en-US" dirty="0" smtClean="0"/>
              <a:t>so…</a:t>
            </a:r>
            <a:br>
              <a:rPr lang="en-US" dirty="0" smtClean="0"/>
            </a:br>
            <a:r>
              <a:rPr lang="en-US" sz="6000" dirty="0" smtClean="0"/>
              <a:t>What is </a:t>
            </a:r>
            <a:br>
              <a:rPr lang="en-US" sz="6000" dirty="0" smtClean="0"/>
            </a:br>
            <a:r>
              <a:rPr lang="en-US" sz="6000" dirty="0" smtClean="0"/>
              <a:t>Chronic Fatigue Syndrome ?</a:t>
            </a:r>
            <a:br>
              <a:rPr lang="en-US" sz="6000" dirty="0" smtClean="0"/>
            </a:br>
            <a:endParaRPr lang="en-US" sz="6000"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533400"/>
            <a:ext cx="7772400" cy="762000"/>
          </a:xfrm>
        </p:spPr>
        <p:txBody>
          <a:bodyPr/>
          <a:lstStyle/>
          <a:p>
            <a:pPr eaLnBrk="1" hangingPunct="1"/>
            <a:r>
              <a:rPr kumimoji="0" lang="en-US" sz="3600" smtClean="0"/>
              <a:t>The Official Interpretation of CFS</a:t>
            </a:r>
          </a:p>
        </p:txBody>
      </p:sp>
      <p:sp>
        <p:nvSpPr>
          <p:cNvPr id="21507" name="Rectangle 3"/>
          <p:cNvSpPr>
            <a:spLocks noGrp="1" noChangeArrowheads="1"/>
          </p:cNvSpPr>
          <p:nvPr>
            <p:ph type="body" idx="1"/>
          </p:nvPr>
        </p:nvSpPr>
        <p:spPr>
          <a:xfrm>
            <a:off x="533400" y="1905000"/>
            <a:ext cx="8153400" cy="4343400"/>
          </a:xfrm>
        </p:spPr>
        <p:txBody>
          <a:bodyPr/>
          <a:lstStyle/>
          <a:p>
            <a:pPr eaLnBrk="1" hangingPunct="1">
              <a:lnSpc>
                <a:spcPct val="150000"/>
              </a:lnSpc>
              <a:buFontTx/>
              <a:buNone/>
            </a:pPr>
            <a:r>
              <a:rPr lang="en-US" i="1" smtClean="0"/>
              <a:t>Lets be honest with ourselves according</a:t>
            </a:r>
            <a:r>
              <a:rPr lang="en-US" sz="2800" i="1" smtClean="0"/>
              <a:t> to:</a:t>
            </a:r>
          </a:p>
          <a:p>
            <a:pPr eaLnBrk="1" hangingPunct="1">
              <a:lnSpc>
                <a:spcPct val="150000"/>
              </a:lnSpc>
            </a:pPr>
            <a:r>
              <a:rPr lang="en-US" sz="2800" i="1" smtClean="0"/>
              <a:t> </a:t>
            </a:r>
            <a:r>
              <a:rPr lang="en-US" sz="2800" b="1" i="1" smtClean="0"/>
              <a:t>(a) </a:t>
            </a:r>
            <a:r>
              <a:rPr lang="en-US" sz="2800" i="1" smtClean="0"/>
              <a:t>the NIH/CDC, </a:t>
            </a:r>
          </a:p>
          <a:p>
            <a:pPr eaLnBrk="1" hangingPunct="1">
              <a:lnSpc>
                <a:spcPct val="150000"/>
              </a:lnSpc>
            </a:pPr>
            <a:r>
              <a:rPr lang="en-US" sz="2800" b="1" i="1" smtClean="0"/>
              <a:t>(b) </a:t>
            </a:r>
            <a:r>
              <a:rPr lang="en-US" sz="2800" i="1" smtClean="0"/>
              <a:t>the Insurance industry &amp; </a:t>
            </a:r>
          </a:p>
          <a:p>
            <a:pPr eaLnBrk="1" hangingPunct="1">
              <a:lnSpc>
                <a:spcPct val="150000"/>
              </a:lnSpc>
            </a:pPr>
            <a:r>
              <a:rPr lang="en-US" sz="2800" b="1" i="1" smtClean="0"/>
              <a:t>(c) </a:t>
            </a:r>
            <a:r>
              <a:rPr lang="en-US" sz="2800" i="1" smtClean="0"/>
              <a:t>90% of the world’s Physicians </a:t>
            </a:r>
          </a:p>
          <a:p>
            <a:pPr algn="ctr" eaLnBrk="1" hangingPunct="1">
              <a:lnSpc>
                <a:spcPct val="150000"/>
              </a:lnSpc>
              <a:buFontTx/>
              <a:buNone/>
            </a:pPr>
            <a:r>
              <a:rPr lang="en-US" b="1" i="1" smtClean="0"/>
              <a:t>CFS is a Psychiatric manifestation</a:t>
            </a:r>
            <a:r>
              <a:rPr lang="en-US" i="1" smtClean="0"/>
              <a:t>.</a:t>
            </a:r>
            <a:endParaRPr lang="en-US" smtClean="0"/>
          </a:p>
          <a:p>
            <a:pPr eaLnBrk="1" hangingPunct="1"/>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304800"/>
            <a:ext cx="7772400" cy="4343400"/>
          </a:xfrm>
        </p:spPr>
        <p:txBody>
          <a:bodyPr/>
          <a:lstStyle/>
          <a:p>
            <a:pPr algn="ctr"/>
            <a:r>
              <a:rPr lang="en-US" dirty="0" smtClean="0"/>
              <a:t/>
            </a:r>
            <a:br>
              <a:rPr lang="en-US" dirty="0" smtClean="0"/>
            </a:br>
            <a:endParaRPr lang="en-US" dirty="0"/>
          </a:p>
        </p:txBody>
      </p:sp>
      <p:sp>
        <p:nvSpPr>
          <p:cNvPr id="6" name="Content Placeholder 5"/>
          <p:cNvSpPr>
            <a:spLocks noGrp="1"/>
          </p:cNvSpPr>
          <p:nvPr>
            <p:ph idx="1"/>
          </p:nvPr>
        </p:nvSpPr>
        <p:spPr>
          <a:xfrm>
            <a:off x="1143000" y="2209800"/>
            <a:ext cx="7772400" cy="3962400"/>
          </a:xfrm>
        </p:spPr>
        <p:txBody>
          <a:bodyPr/>
          <a:lstStyle/>
          <a:p>
            <a:r>
              <a:rPr lang="en-US" b="1" dirty="0" smtClean="0"/>
              <a:t> </a:t>
            </a:r>
            <a:r>
              <a:rPr lang="en-US" dirty="0" smtClean="0"/>
              <a:t>CFS was due to EBV</a:t>
            </a:r>
          </a:p>
          <a:p>
            <a:endParaRPr lang="en-US" dirty="0" smtClean="0"/>
          </a:p>
          <a:p>
            <a:r>
              <a:rPr lang="en-US" dirty="0" smtClean="0"/>
              <a:t>This proved to be insupportable so CDC blamed the patients as having</a:t>
            </a:r>
          </a:p>
          <a:p>
            <a:endParaRPr lang="en-US" dirty="0" smtClean="0"/>
          </a:p>
          <a:p>
            <a:r>
              <a:rPr lang="en-US" dirty="0" smtClean="0"/>
              <a:t>An unimportant, uninsurable psychological illness</a:t>
            </a:r>
            <a:endParaRPr lang="en-US" dirty="0"/>
          </a:p>
        </p:txBody>
      </p:sp>
      <p:sp>
        <p:nvSpPr>
          <p:cNvPr id="7" name="TextBox 6"/>
          <p:cNvSpPr txBox="1"/>
          <p:nvPr/>
        </p:nvSpPr>
        <p:spPr>
          <a:xfrm>
            <a:off x="1066800" y="457200"/>
            <a:ext cx="7620000" cy="1569660"/>
          </a:xfrm>
          <a:prstGeom prst="rect">
            <a:avLst/>
          </a:prstGeom>
          <a:noFill/>
        </p:spPr>
        <p:txBody>
          <a:bodyPr wrap="square" rtlCol="0">
            <a:spAutoFit/>
          </a:bodyPr>
          <a:lstStyle/>
          <a:p>
            <a:pPr algn="ctr"/>
            <a:r>
              <a:rPr lang="en-US" sz="3200" b="1" dirty="0" smtClean="0"/>
              <a:t>CFS is based upon the 1988 &amp; 1994 NIH/CDC Definitions, based on mistaken beliefs that:</a:t>
            </a:r>
            <a:endParaRPr lang="en-US" sz="3200" b="1"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1988 CFS Definition</a:t>
            </a:r>
            <a:endParaRPr lang="en-US" dirty="0"/>
          </a:p>
        </p:txBody>
      </p:sp>
      <p:sp>
        <p:nvSpPr>
          <p:cNvPr id="3" name="Content Placeholder 2"/>
          <p:cNvSpPr>
            <a:spLocks noGrp="1"/>
          </p:cNvSpPr>
          <p:nvPr>
            <p:ph idx="1"/>
          </p:nvPr>
        </p:nvSpPr>
        <p:spPr/>
        <p:txBody>
          <a:bodyPr/>
          <a:lstStyle/>
          <a:p>
            <a:pPr marL="514350" indent="-514350">
              <a:buFont typeface="Wingdings" charset="2"/>
              <a:buAutoNum type="arabicPlain"/>
            </a:pPr>
            <a:r>
              <a:rPr lang="en-US" dirty="0" smtClean="0"/>
              <a:t>A definition of a psychological illness,</a:t>
            </a:r>
          </a:p>
          <a:p>
            <a:pPr marL="514350" indent="-514350">
              <a:buNone/>
            </a:pPr>
            <a:endParaRPr lang="en-US" dirty="0" smtClean="0"/>
          </a:p>
          <a:p>
            <a:pPr marL="514350" indent="-514350">
              <a:buFont typeface="Wingdings" charset="2"/>
              <a:buAutoNum type="arabicPlain"/>
            </a:pPr>
            <a:r>
              <a:rPr lang="en-US" dirty="0" smtClean="0"/>
              <a:t>Is an illness with lots of complaints,</a:t>
            </a:r>
          </a:p>
          <a:p>
            <a:pPr marL="514350" indent="-514350">
              <a:buNone/>
            </a:pPr>
            <a:endParaRPr lang="en-US" dirty="0" smtClean="0"/>
          </a:p>
          <a:p>
            <a:pPr marL="514350" indent="-514350">
              <a:buFont typeface="Wingdings" charset="2"/>
              <a:buAutoNum type="arabicPlain"/>
            </a:pPr>
            <a:r>
              <a:rPr lang="en-US" dirty="0" smtClean="0"/>
              <a:t>&amp; No so significant physical findings.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1994 CFS Definition</a:t>
            </a:r>
            <a:endParaRPr lang="en-US" dirty="0"/>
          </a:p>
        </p:txBody>
      </p:sp>
      <p:sp>
        <p:nvSpPr>
          <p:cNvPr id="3" name="Content Placeholder 2"/>
          <p:cNvSpPr>
            <a:spLocks noGrp="1"/>
          </p:cNvSpPr>
          <p:nvPr>
            <p:ph idx="1"/>
          </p:nvPr>
        </p:nvSpPr>
        <p:spPr/>
        <p:txBody>
          <a:bodyPr/>
          <a:lstStyle/>
          <a:p>
            <a:pPr marL="514350" indent="-514350">
              <a:buFont typeface="Wingdings" charset="2"/>
              <a:buAutoNum type="arabicPlain"/>
            </a:pPr>
            <a:r>
              <a:rPr lang="en-US" dirty="0" smtClean="0"/>
              <a:t>Same as 1988 but to help prove CFS was a psychiatric disease they invited:</a:t>
            </a:r>
          </a:p>
          <a:p>
            <a:pPr marL="514350" indent="-514350">
              <a:buFont typeface="Wingdings" charset="2"/>
              <a:buAutoNum type="arabicPlain"/>
            </a:pPr>
            <a:r>
              <a:rPr lang="en-US" dirty="0" smtClean="0"/>
              <a:t>Toronto’s own Dr Susan Abby, the insurance darling</a:t>
            </a:r>
          </a:p>
          <a:p>
            <a:pPr marL="514350" indent="-514350">
              <a:buFont typeface="Wingdings" charset="2"/>
              <a:buAutoNum type="arabicPlain"/>
            </a:pPr>
            <a:r>
              <a:rPr lang="en-US" dirty="0" smtClean="0"/>
              <a:t>UK’s Dr Simon </a:t>
            </a:r>
            <a:r>
              <a:rPr lang="en-US" dirty="0" err="1" smtClean="0"/>
              <a:t>Wessely</a:t>
            </a:r>
            <a:r>
              <a:rPr lang="en-US" dirty="0" smtClean="0"/>
              <a:t>, another insurance darling</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772400" cy="2286000"/>
          </a:xfrm>
        </p:spPr>
        <p:txBody>
          <a:bodyPr/>
          <a:lstStyle/>
          <a:p>
            <a:r>
              <a:rPr lang="en-US" sz="3600" dirty="0" smtClean="0"/>
              <a:t>Most Physicians, Government Health bureaucracies and all insurance companies believe-</a:t>
            </a:r>
            <a:endParaRPr lang="en-US" sz="3600" dirty="0"/>
          </a:p>
        </p:txBody>
      </p:sp>
      <p:sp>
        <p:nvSpPr>
          <p:cNvPr id="3" name="Content Placeholder 2"/>
          <p:cNvSpPr>
            <a:spLocks noGrp="1"/>
          </p:cNvSpPr>
          <p:nvPr>
            <p:ph idx="1"/>
          </p:nvPr>
        </p:nvSpPr>
        <p:spPr>
          <a:xfrm>
            <a:off x="533400" y="2590800"/>
            <a:ext cx="8610600" cy="3048000"/>
          </a:xfrm>
        </p:spPr>
        <p:txBody>
          <a:bodyPr/>
          <a:lstStyle/>
          <a:p>
            <a:r>
              <a:rPr lang="en-US" dirty="0" smtClean="0"/>
              <a:t>CFS patients are crazies who believe they have a physical illness when in reality they have an uninsurable psychological illness that in the UK may get them committed (sectioned) if they insist they are ill…</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 Most </a:t>
            </a:r>
            <a:br>
              <a:rPr lang="en-US" dirty="0" smtClean="0"/>
            </a:br>
            <a:r>
              <a:rPr lang="en-US" dirty="0" smtClean="0"/>
              <a:t>Canadian GPs Believe?</a:t>
            </a:r>
            <a:endParaRPr lang="en-US" dirty="0"/>
          </a:p>
        </p:txBody>
      </p:sp>
      <p:sp>
        <p:nvSpPr>
          <p:cNvPr id="3" name="Content Placeholder 2"/>
          <p:cNvSpPr>
            <a:spLocks noGrp="1"/>
          </p:cNvSpPr>
          <p:nvPr>
            <p:ph idx="1"/>
          </p:nvPr>
        </p:nvSpPr>
        <p:spPr/>
        <p:txBody>
          <a:bodyPr/>
          <a:lstStyle/>
          <a:p>
            <a:pPr>
              <a:buNone/>
            </a:pPr>
            <a:r>
              <a:rPr lang="en-US" dirty="0" smtClean="0"/>
              <a:t>CFS is a convenient garbage bag in which to place patients who are </a:t>
            </a:r>
          </a:p>
          <a:p>
            <a:pPr marL="514350" indent="-514350">
              <a:buFont typeface="Wingdings" charset="2"/>
              <a:buAutoNum type="arabicPlain"/>
            </a:pPr>
            <a:r>
              <a:rPr lang="en-US" dirty="0" smtClean="0"/>
              <a:t>to complicated,</a:t>
            </a:r>
          </a:p>
          <a:p>
            <a:pPr marL="514350" indent="-514350">
              <a:buFont typeface="Wingdings" charset="2"/>
              <a:buAutoNum type="arabicPlain"/>
            </a:pPr>
            <a:r>
              <a:rPr lang="en-US" dirty="0" smtClean="0"/>
              <a:t>they have no time for,</a:t>
            </a:r>
          </a:p>
          <a:p>
            <a:pPr marL="514350" indent="-514350">
              <a:buFont typeface="Wingdings" charset="2"/>
              <a:buAutoNum type="arabicPlain"/>
            </a:pPr>
            <a:r>
              <a:rPr lang="en-US" dirty="0" smtClean="0"/>
              <a:t>who think they know more than them,</a:t>
            </a:r>
          </a:p>
          <a:p>
            <a:pPr marL="514350" indent="-514350">
              <a:buFont typeface="Wingdings" charset="2"/>
              <a:buAutoNum type="arabicPlain"/>
            </a:pPr>
            <a:r>
              <a:rPr lang="en-US" sz="2800" dirty="0" smtClean="0"/>
              <a:t>CFS is a handy diagnosis since there is no clear diagnosis &amp; no psychiatric treatment    		the patient will accept</a:t>
            </a:r>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Beth Unger, CDC Atlanta</a:t>
            </a:r>
            <a:endParaRPr lang="en-US" dirty="0"/>
          </a:p>
        </p:txBody>
      </p:sp>
      <p:sp>
        <p:nvSpPr>
          <p:cNvPr id="3" name="Content Placeholder 2"/>
          <p:cNvSpPr>
            <a:spLocks noGrp="1"/>
          </p:cNvSpPr>
          <p:nvPr>
            <p:ph idx="1"/>
          </p:nvPr>
        </p:nvSpPr>
        <p:spPr>
          <a:xfrm>
            <a:off x="1143000" y="1447800"/>
            <a:ext cx="7772400" cy="4495800"/>
          </a:xfrm>
        </p:spPr>
        <p:txBody>
          <a:bodyPr/>
          <a:lstStyle/>
          <a:p>
            <a:pPr>
              <a:buNone/>
            </a:pPr>
            <a:r>
              <a:rPr lang="en-US" dirty="0" smtClean="0"/>
              <a:t>Dr Unger is the new Chief of Chronic Infectious Diseases at the CDC Atlanta headquarters.</a:t>
            </a:r>
          </a:p>
          <a:p>
            <a:pPr>
              <a:buNone/>
            </a:pPr>
            <a:endParaRPr lang="en-US" dirty="0" smtClean="0"/>
          </a:p>
          <a:p>
            <a:pPr>
              <a:buNone/>
            </a:pPr>
            <a:r>
              <a:rPr lang="en-US" dirty="0" smtClean="0"/>
              <a:t>She stated in the September CFS /M.E. Symposium in Ottawa that CFS was more than one disease. </a:t>
            </a:r>
          </a:p>
          <a:p>
            <a:pPr>
              <a:buNone/>
            </a:pPr>
            <a:r>
              <a:rPr lang="en-US" dirty="0" smtClean="0"/>
              <a:t>            </a:t>
            </a:r>
            <a:r>
              <a:rPr lang="en-US" sz="4000" dirty="0" smtClean="0"/>
              <a:t>Dr Unger is correct!</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43000" y="1600200"/>
            <a:ext cx="7772400" cy="4343400"/>
          </a:xfrm>
        </p:spPr>
        <p:txBody>
          <a:bodyPr/>
          <a:lstStyle/>
          <a:p>
            <a:r>
              <a:rPr lang="en-US" sz="4400" dirty="0" smtClean="0"/>
              <a:t>Patients and physicians must stop thinking that M.E. and CFS represent the same pathologies. </a:t>
            </a:r>
          </a:p>
          <a:p>
            <a:endParaRPr lang="en-US" sz="4400" dirty="0" smtClean="0"/>
          </a:p>
          <a:p>
            <a:r>
              <a:rPr lang="en-US" sz="4400" dirty="0" smtClean="0"/>
              <a:t>They are not the same!</a:t>
            </a:r>
            <a:endParaRPr lang="en-US" sz="4400"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CFS Can Kill You</a:t>
            </a:r>
            <a:endParaRPr lang="en-US" dirty="0"/>
          </a:p>
        </p:txBody>
      </p:sp>
      <p:sp>
        <p:nvSpPr>
          <p:cNvPr id="5" name="Content Placeholder 4"/>
          <p:cNvSpPr>
            <a:spLocks noGrp="1"/>
          </p:cNvSpPr>
          <p:nvPr>
            <p:ph idx="1"/>
          </p:nvPr>
        </p:nvSpPr>
        <p:spPr>
          <a:xfrm>
            <a:off x="762000" y="1524000"/>
            <a:ext cx="8001000" cy="4267200"/>
          </a:xfrm>
        </p:spPr>
        <p:txBody>
          <a:bodyPr/>
          <a:lstStyle/>
          <a:p>
            <a:r>
              <a:rPr lang="en-US" sz="2400" dirty="0" smtClean="0"/>
              <a:t>NIH researcher Dr David </a:t>
            </a:r>
            <a:r>
              <a:rPr lang="en-US" sz="2400" dirty="0" err="1" smtClean="0"/>
              <a:t>Poskanzer</a:t>
            </a:r>
            <a:r>
              <a:rPr lang="en-US" sz="2400" dirty="0" smtClean="0"/>
              <a:t> died of an </a:t>
            </a:r>
            <a:r>
              <a:rPr lang="en-US" sz="2400" dirty="0" err="1" smtClean="0"/>
              <a:t>Astrocytoma</a:t>
            </a:r>
            <a:r>
              <a:rPr lang="en-US" sz="2400" dirty="0" smtClean="0"/>
              <a:t> after investigating M.E. for 20-30 years,</a:t>
            </a:r>
          </a:p>
          <a:p>
            <a:pPr>
              <a:buNone/>
            </a:pPr>
            <a:r>
              <a:rPr lang="en-US" sz="2400" dirty="0" smtClean="0"/>
              <a:t> </a:t>
            </a:r>
          </a:p>
          <a:p>
            <a:r>
              <a:rPr lang="en-US" sz="2400" dirty="0" smtClean="0"/>
              <a:t>NIH CFS Chief, Dr Stephen Straus died in 2007 of an </a:t>
            </a:r>
            <a:r>
              <a:rPr lang="en-US" sz="2400" dirty="0" err="1" smtClean="0"/>
              <a:t>Astrocytoma</a:t>
            </a:r>
            <a:r>
              <a:rPr lang="en-US" sz="2400" dirty="0" smtClean="0"/>
              <a:t> after investigating M.E. for 20 years.</a:t>
            </a:r>
          </a:p>
          <a:p>
            <a:pPr>
              <a:buNone/>
            </a:pPr>
            <a:endParaRPr lang="en-US" sz="2400" dirty="0" smtClean="0"/>
          </a:p>
          <a:p>
            <a:r>
              <a:rPr lang="en-US" sz="2400" dirty="0" smtClean="0"/>
              <a:t>At the CDC in February 1987 I diagnosed Dr Straus with a frontal lobe seizure. I suggested he have an MRI. He didn’t listen. He thought I was insulting him. Some 20 years later he died of a brain tumor.</a:t>
            </a: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 I think CFS Represents?</a:t>
            </a:r>
            <a:endParaRPr lang="en-US" dirty="0"/>
          </a:p>
        </p:txBody>
      </p:sp>
      <p:sp>
        <p:nvSpPr>
          <p:cNvPr id="3" name="Content Placeholder 2"/>
          <p:cNvSpPr>
            <a:spLocks noGrp="1"/>
          </p:cNvSpPr>
          <p:nvPr>
            <p:ph idx="1"/>
          </p:nvPr>
        </p:nvSpPr>
        <p:spPr/>
        <p:txBody>
          <a:bodyPr/>
          <a:lstStyle/>
          <a:p>
            <a:r>
              <a:rPr lang="en-US" dirty="0" smtClean="0"/>
              <a:t>90+% of physicians think CFS is a psychological illness or worse, a joke.</a:t>
            </a:r>
          </a:p>
          <a:p>
            <a:r>
              <a:rPr lang="en-US" dirty="0" smtClean="0"/>
              <a:t>I know all </a:t>
            </a:r>
            <a:r>
              <a:rPr lang="en-US" b="1" dirty="0" smtClean="0"/>
              <a:t>gradual onset </a:t>
            </a:r>
            <a:r>
              <a:rPr lang="en-US" dirty="0" smtClean="0"/>
              <a:t>CFS patients have missed major pathologies.</a:t>
            </a:r>
          </a:p>
          <a:p>
            <a:r>
              <a:rPr lang="en-US" dirty="0" smtClean="0"/>
              <a:t>Gradual onset CFS patients all have serious disease &amp; usually multiple pathologies at the same time.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Missed Diagnoses: </a:t>
            </a:r>
            <a:r>
              <a:rPr lang="en-US" dirty="0" err="1" smtClean="0"/>
              <a:t>Lulu.com</a:t>
            </a:r>
            <a:endParaRPr lang="en-US" dirty="0"/>
          </a:p>
        </p:txBody>
      </p:sp>
      <p:sp>
        <p:nvSpPr>
          <p:cNvPr id="3" name="Content Placeholder 2"/>
          <p:cNvSpPr>
            <a:spLocks noGrp="1"/>
          </p:cNvSpPr>
          <p:nvPr>
            <p:ph idx="1"/>
          </p:nvPr>
        </p:nvSpPr>
        <p:spPr>
          <a:xfrm>
            <a:off x="1143000" y="1524000"/>
            <a:ext cx="7772400" cy="4419600"/>
          </a:xfrm>
        </p:spPr>
        <p:txBody>
          <a:bodyPr/>
          <a:lstStyle/>
          <a:p>
            <a:pPr marL="514350" indent="-514350">
              <a:buFont typeface="Wingdings" charset="2"/>
              <a:buAutoNum type="arabicPlain"/>
            </a:pPr>
            <a:r>
              <a:rPr lang="en-US" sz="2800" dirty="0" smtClean="0"/>
              <a:t>If all CFS are various missed diagnoses &amp; various significant diseases there can be, </a:t>
            </a:r>
            <a:r>
              <a:rPr lang="en-US" sz="2800" b="1" dirty="0" smtClean="0"/>
              <a:t>NO</a:t>
            </a:r>
            <a:r>
              <a:rPr lang="en-US" sz="2800" dirty="0" smtClean="0"/>
              <a:t> single viral or infectious cause, </a:t>
            </a:r>
            <a:r>
              <a:rPr lang="en-US" sz="2800" b="1" dirty="0" smtClean="0"/>
              <a:t>NO</a:t>
            </a:r>
            <a:r>
              <a:rPr lang="en-US" sz="2800" dirty="0" smtClean="0"/>
              <a:t> single test, &amp; </a:t>
            </a:r>
            <a:r>
              <a:rPr lang="en-US" sz="2800" b="1" dirty="0" smtClean="0"/>
              <a:t>NO</a:t>
            </a:r>
            <a:r>
              <a:rPr lang="en-US" sz="2800" dirty="0" smtClean="0"/>
              <a:t> single treatment.</a:t>
            </a:r>
          </a:p>
          <a:p>
            <a:pPr marL="514350" indent="-514350">
              <a:buFont typeface="Wingdings" charset="2"/>
              <a:buAutoNum type="arabicPlain"/>
            </a:pPr>
            <a:r>
              <a:rPr lang="en-US" sz="2800" dirty="0" smtClean="0"/>
              <a:t>The single infectious agent, the single treatment or single test is a myth. </a:t>
            </a:r>
          </a:p>
          <a:p>
            <a:pPr marL="514350" indent="-514350">
              <a:buFont typeface="Wingdings" charset="2"/>
              <a:buAutoNum type="arabicPlain"/>
            </a:pPr>
            <a:r>
              <a:rPr lang="en-US" sz="2800" dirty="0" smtClean="0"/>
              <a:t>It is essential to investigate each organ &amp;      system of each patient </a:t>
            </a:r>
            <a:r>
              <a:rPr lang="en-US" sz="2800" b="1" dirty="0" smtClean="0"/>
              <a:t>thoroughly.</a:t>
            </a:r>
            <a:endParaRPr lang="en-US" sz="28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Missed Diagnosis</a:t>
            </a:r>
            <a:endParaRPr lang="en-US" dirty="0"/>
          </a:p>
        </p:txBody>
      </p:sp>
      <p:sp>
        <p:nvSpPr>
          <p:cNvPr id="9" name="Content Placeholder 8"/>
          <p:cNvSpPr>
            <a:spLocks noGrp="1"/>
          </p:cNvSpPr>
          <p:nvPr>
            <p:ph sz="half" idx="1"/>
          </p:nvPr>
        </p:nvSpPr>
        <p:spPr/>
        <p:txBody>
          <a:bodyPr/>
          <a:lstStyle/>
          <a:p>
            <a:r>
              <a:rPr lang="en-US" dirty="0" smtClean="0"/>
              <a:t>CNS Vascular </a:t>
            </a:r>
            <a:r>
              <a:rPr lang="en-US" dirty="0" err="1" smtClean="0"/>
              <a:t>d</a:t>
            </a:r>
            <a:endParaRPr lang="en-US" dirty="0" smtClean="0"/>
          </a:p>
          <a:p>
            <a:r>
              <a:rPr lang="en-US" dirty="0" smtClean="0"/>
              <a:t>Carotid/Vertebral </a:t>
            </a:r>
            <a:r>
              <a:rPr lang="en-US" dirty="0" err="1" smtClean="0"/>
              <a:t>d</a:t>
            </a:r>
            <a:endParaRPr lang="en-US" dirty="0" smtClean="0"/>
          </a:p>
          <a:p>
            <a:r>
              <a:rPr lang="en-US" dirty="0" smtClean="0"/>
              <a:t>Coronary &amp; Heart </a:t>
            </a:r>
            <a:r>
              <a:rPr lang="en-US" dirty="0" err="1" smtClean="0"/>
              <a:t>d</a:t>
            </a:r>
            <a:endParaRPr lang="en-US" dirty="0" smtClean="0"/>
          </a:p>
          <a:p>
            <a:r>
              <a:rPr lang="en-US" dirty="0" err="1" smtClean="0"/>
              <a:t>Periph</a:t>
            </a:r>
            <a:r>
              <a:rPr lang="en-US" dirty="0" smtClean="0"/>
              <a:t>. vascular </a:t>
            </a:r>
            <a:r>
              <a:rPr lang="en-US" dirty="0" err="1" smtClean="0"/>
              <a:t>d</a:t>
            </a:r>
            <a:endParaRPr lang="en-US" dirty="0" smtClean="0"/>
          </a:p>
          <a:p>
            <a:r>
              <a:rPr lang="en-US" dirty="0" smtClean="0"/>
              <a:t>Autonomic diseases</a:t>
            </a:r>
          </a:p>
          <a:p>
            <a:r>
              <a:rPr lang="en-US" dirty="0" smtClean="0"/>
              <a:t>POTS, Ehlers </a:t>
            </a:r>
            <a:r>
              <a:rPr lang="en-US" dirty="0" err="1" smtClean="0"/>
              <a:t>Danlos</a:t>
            </a:r>
            <a:r>
              <a:rPr lang="en-US" dirty="0" smtClean="0"/>
              <a:t>, </a:t>
            </a:r>
            <a:r>
              <a:rPr lang="en-US" dirty="0" err="1" smtClean="0"/>
              <a:t>Marfan</a:t>
            </a:r>
            <a:endParaRPr lang="en-US" dirty="0" smtClean="0"/>
          </a:p>
          <a:p>
            <a:r>
              <a:rPr lang="en-US" dirty="0" smtClean="0"/>
              <a:t>Clotting Factor </a:t>
            </a:r>
            <a:r>
              <a:rPr lang="en-US" dirty="0" err="1" smtClean="0"/>
              <a:t>d</a:t>
            </a:r>
            <a:endParaRPr lang="en-US" dirty="0" smtClean="0"/>
          </a:p>
          <a:p>
            <a:endParaRPr lang="en-US" dirty="0" smtClean="0"/>
          </a:p>
          <a:p>
            <a:endParaRPr lang="en-US" dirty="0"/>
          </a:p>
        </p:txBody>
      </p:sp>
      <p:sp>
        <p:nvSpPr>
          <p:cNvPr id="10" name="Content Placeholder 9"/>
          <p:cNvSpPr>
            <a:spLocks noGrp="1"/>
          </p:cNvSpPr>
          <p:nvPr>
            <p:ph sz="half" idx="2"/>
          </p:nvPr>
        </p:nvSpPr>
        <p:spPr>
          <a:xfrm>
            <a:off x="4876800" y="1676400"/>
            <a:ext cx="4038600" cy="4572000"/>
          </a:xfrm>
        </p:spPr>
        <p:txBody>
          <a:bodyPr/>
          <a:lstStyle/>
          <a:p>
            <a:r>
              <a:rPr lang="en-US" dirty="0" smtClean="0"/>
              <a:t>Malignancies</a:t>
            </a:r>
          </a:p>
          <a:p>
            <a:r>
              <a:rPr lang="en-US" dirty="0" smtClean="0"/>
              <a:t>MS</a:t>
            </a:r>
          </a:p>
          <a:p>
            <a:r>
              <a:rPr lang="en-US" dirty="0" smtClean="0"/>
              <a:t>Diabetes</a:t>
            </a:r>
          </a:p>
          <a:p>
            <a:r>
              <a:rPr lang="en-US" dirty="0" smtClean="0"/>
              <a:t>Renal &amp; Hepatic </a:t>
            </a:r>
            <a:r>
              <a:rPr lang="en-US" dirty="0" err="1" smtClean="0"/>
              <a:t>d</a:t>
            </a:r>
            <a:endParaRPr lang="en-US" dirty="0" smtClean="0"/>
          </a:p>
          <a:p>
            <a:r>
              <a:rPr lang="en-US" dirty="0" smtClean="0"/>
              <a:t>Syphilis, Lyme, Brucellosis, TB</a:t>
            </a:r>
          </a:p>
          <a:p>
            <a:r>
              <a:rPr lang="en-US" dirty="0" smtClean="0"/>
              <a:t>Von </a:t>
            </a:r>
            <a:r>
              <a:rPr lang="en-US" dirty="0" err="1" smtClean="0"/>
              <a:t>Economo</a:t>
            </a:r>
            <a:endParaRPr lang="en-US" dirty="0" smtClean="0"/>
          </a:p>
          <a:p>
            <a:r>
              <a:rPr lang="en-US" dirty="0" smtClean="0"/>
              <a:t>Metal &amp; chemical &amp; medication poisoning</a:t>
            </a:r>
          </a:p>
          <a:p>
            <a:endParaRPr lang="en-US" dirty="0" smtClean="0"/>
          </a:p>
          <a:p>
            <a:endParaRPr lang="en-US" dirty="0" smtClean="0"/>
          </a:p>
          <a:p>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228600"/>
            <a:ext cx="7772400" cy="1066800"/>
          </a:xfrm>
        </p:spPr>
        <p:txBody>
          <a:bodyPr/>
          <a:lstStyle/>
          <a:p>
            <a:r>
              <a:rPr lang="en-US" dirty="0" smtClean="0"/>
              <a:t>Chronically Disabled Patients</a:t>
            </a:r>
            <a:endParaRPr lang="en-US" dirty="0"/>
          </a:p>
        </p:txBody>
      </p:sp>
      <p:sp>
        <p:nvSpPr>
          <p:cNvPr id="6" name="Content Placeholder 5"/>
          <p:cNvSpPr>
            <a:spLocks noGrp="1"/>
          </p:cNvSpPr>
          <p:nvPr>
            <p:ph idx="1"/>
          </p:nvPr>
        </p:nvSpPr>
        <p:spPr>
          <a:xfrm>
            <a:off x="1143000" y="1524000"/>
            <a:ext cx="7772400" cy="4495800"/>
          </a:xfrm>
        </p:spPr>
        <p:txBody>
          <a:bodyPr/>
          <a:lstStyle/>
          <a:p>
            <a:pPr>
              <a:buFont typeface="Arial"/>
              <a:buChar char="•"/>
            </a:pPr>
            <a:r>
              <a:rPr lang="en-US" sz="3600" dirty="0" smtClean="0"/>
              <a:t>Once in their lifetime, sooner better than later, all CFS and M.E. patients require a complete, systematic, scientific investigation of all of their organs and systems. </a:t>
            </a:r>
          </a:p>
          <a:p>
            <a:pPr>
              <a:buFont typeface="Arial"/>
              <a:buChar char="•"/>
            </a:pPr>
            <a:r>
              <a:rPr lang="en-US" dirty="0" smtClean="0"/>
              <a:t>That doesn’t mean a few blood tests</a:t>
            </a:r>
            <a:r>
              <a:rPr lang="en-US" sz="4000" dirty="0" smtClean="0"/>
              <a:t>.</a:t>
            </a:r>
            <a:endParaRPr lang="en-US" sz="4000"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057400" y="304800"/>
            <a:ext cx="4724400" cy="1295400"/>
          </a:xfrm>
        </p:spPr>
        <p:txBody>
          <a:bodyPr/>
          <a:lstStyle/>
          <a:p>
            <a:r>
              <a:rPr lang="en-US" sz="4000" b="0" u="sng">
                <a:latin typeface="Lucida Bright" pitchFamily="-64" charset="0"/>
              </a:rPr>
              <a:t>Thermogram </a:t>
            </a:r>
          </a:p>
        </p:txBody>
      </p:sp>
      <p:pic>
        <p:nvPicPr>
          <p:cNvPr id="82948" name="Picture 4"/>
          <p:cNvPicPr>
            <a:picLocks noChangeAspect="1" noChangeArrowheads="1"/>
          </p:cNvPicPr>
          <p:nvPr/>
        </p:nvPicPr>
        <p:blipFill>
          <a:blip r:embed="rId3"/>
          <a:srcRect/>
          <a:stretch>
            <a:fillRect/>
          </a:stretch>
        </p:blipFill>
        <p:spPr bwMode="auto">
          <a:xfrm>
            <a:off x="4648200" y="1905000"/>
            <a:ext cx="4064000" cy="3140075"/>
          </a:xfrm>
          <a:prstGeom prst="rect">
            <a:avLst/>
          </a:prstGeom>
          <a:noFill/>
          <a:ln w="9525">
            <a:noFill/>
            <a:miter lim="800000"/>
            <a:headEnd/>
            <a:tailEnd/>
          </a:ln>
          <a:effectLst/>
        </p:spPr>
      </p:pic>
      <p:pic>
        <p:nvPicPr>
          <p:cNvPr id="82949" name="Picture 5"/>
          <p:cNvPicPr>
            <a:picLocks noChangeAspect="1" noChangeArrowheads="1"/>
          </p:cNvPicPr>
          <p:nvPr/>
        </p:nvPicPr>
        <p:blipFill>
          <a:blip r:embed="rId4"/>
          <a:srcRect/>
          <a:stretch>
            <a:fillRect/>
          </a:stretch>
        </p:blipFill>
        <p:spPr bwMode="auto">
          <a:xfrm>
            <a:off x="457200" y="1905000"/>
            <a:ext cx="4191000" cy="3149600"/>
          </a:xfrm>
          <a:prstGeom prst="rect">
            <a:avLst/>
          </a:prstGeom>
          <a:noFill/>
          <a:ln w="9525">
            <a:noFill/>
            <a:miter lim="800000"/>
            <a:headEnd/>
            <a:tailEnd/>
          </a:ln>
          <a:effectLst/>
        </p:spPr>
      </p:pic>
      <p:sp>
        <p:nvSpPr>
          <p:cNvPr id="82950" name="Rectangle 6"/>
          <p:cNvSpPr>
            <a:spLocks noChangeArrowheads="1"/>
          </p:cNvSpPr>
          <p:nvPr/>
        </p:nvSpPr>
        <p:spPr bwMode="auto">
          <a:xfrm>
            <a:off x="1371600" y="5105400"/>
            <a:ext cx="2003425" cy="457200"/>
          </a:xfrm>
          <a:prstGeom prst="rect">
            <a:avLst/>
          </a:prstGeom>
          <a:noFill/>
          <a:ln w="9525">
            <a:noFill/>
            <a:miter lim="800000"/>
            <a:headEnd/>
            <a:tailEnd/>
          </a:ln>
        </p:spPr>
        <p:txBody>
          <a:bodyPr wrap="none">
            <a:prstTxWarp prst="textNoShape">
              <a:avLst/>
            </a:prstTxWarp>
            <a:spAutoFit/>
          </a:bodyPr>
          <a:lstStyle/>
          <a:p>
            <a:r>
              <a:rPr lang="en-US"/>
              <a:t>Healthy Father</a:t>
            </a:r>
          </a:p>
        </p:txBody>
      </p:sp>
      <p:sp>
        <p:nvSpPr>
          <p:cNvPr id="82951" name="Rectangle 7"/>
          <p:cNvSpPr>
            <a:spLocks noChangeArrowheads="1"/>
          </p:cNvSpPr>
          <p:nvPr/>
        </p:nvSpPr>
        <p:spPr bwMode="auto">
          <a:xfrm>
            <a:off x="4992607" y="5029200"/>
            <a:ext cx="3092613" cy="830997"/>
          </a:xfrm>
          <a:prstGeom prst="rect">
            <a:avLst/>
          </a:prstGeom>
          <a:noFill/>
          <a:ln w="9525">
            <a:noFill/>
            <a:miter lim="800000"/>
            <a:headEnd/>
            <a:tailEnd/>
          </a:ln>
        </p:spPr>
        <p:txBody>
          <a:bodyPr wrap="none">
            <a:prstTxWarp prst="textNoShape">
              <a:avLst/>
            </a:prstTxWarp>
            <a:spAutoFit/>
          </a:bodyPr>
          <a:lstStyle/>
          <a:p>
            <a:pPr algn="ctr"/>
            <a:r>
              <a:rPr lang="en-US" dirty="0"/>
              <a:t>Daughter with</a:t>
            </a:r>
            <a:r>
              <a:rPr lang="en-US" dirty="0" smtClean="0"/>
              <a:t> M.E. &amp; </a:t>
            </a:r>
          </a:p>
          <a:p>
            <a:pPr algn="ctr"/>
            <a:r>
              <a:rPr lang="en-US" dirty="0" smtClean="0"/>
              <a:t>Severe </a:t>
            </a:r>
            <a:r>
              <a:rPr lang="en-US" dirty="0" err="1" smtClean="0"/>
              <a:t>Raynaud’s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a:srcRect/>
          <a:stretch>
            <a:fillRect/>
          </a:stretch>
        </p:blipFill>
        <p:spPr bwMode="auto">
          <a:xfrm>
            <a:off x="609600" y="381000"/>
            <a:ext cx="7848600" cy="6064250"/>
          </a:xfrm>
          <a:prstGeom prst="rect">
            <a:avLst/>
          </a:prstGeom>
          <a:noFill/>
          <a:ln w="9525">
            <a:noFill/>
            <a:miter lim="800000"/>
            <a:headEnd/>
            <a:tailEnd/>
          </a:ln>
        </p:spPr>
      </p:pic>
      <p:sp>
        <p:nvSpPr>
          <p:cNvPr id="113667" name="Text Box 3"/>
          <p:cNvSpPr txBox="1">
            <a:spLocks noChangeArrowheads="1"/>
          </p:cNvSpPr>
          <p:nvPr/>
        </p:nvSpPr>
        <p:spPr bwMode="auto">
          <a:xfrm>
            <a:off x="1371600" y="5638800"/>
            <a:ext cx="6781800" cy="369332"/>
          </a:xfrm>
          <a:prstGeom prst="rect">
            <a:avLst/>
          </a:prstGeom>
          <a:noFill/>
          <a:ln w="9525">
            <a:noFill/>
            <a:miter lim="800000"/>
            <a:headEnd/>
            <a:tailEnd/>
          </a:ln>
        </p:spPr>
        <p:txBody>
          <a:bodyPr>
            <a:prstTxWarp prst="textNoShape">
              <a:avLst/>
            </a:prstTxWarp>
            <a:spAutoFit/>
          </a:bodyPr>
          <a:lstStyle/>
          <a:p>
            <a:pPr>
              <a:spcBef>
                <a:spcPct val="50000"/>
              </a:spcBef>
            </a:pPr>
            <a:r>
              <a:rPr lang="en-US" dirty="0" smtClean="0">
                <a:solidFill>
                  <a:schemeClr val="bg1"/>
                </a:solidFill>
              </a:rPr>
              <a:t>What you and your doctor doesn’t know, about M.E. &amp; CFS . .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3667"/>
                                        </p:tgtEl>
                                        <p:attrNameLst>
                                          <p:attrName>style.visibility</p:attrName>
                                        </p:attrNameLst>
                                      </p:cBhvr>
                                      <p:to>
                                        <p:strVal val="visible"/>
                                      </p:to>
                                    </p:set>
                                    <p:animEffect transition="in" filter="wipe(down)">
                                      <p:cBhvr>
                                        <p:cTn id="7" dur="500"/>
                                        <p:tgtEl>
                                          <p:spTgt spid="113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dirty="0" smtClean="0"/>
              <a:t>Missed Diagnoses</a:t>
            </a:r>
            <a:endParaRPr lang="en-US" sz="3600" dirty="0"/>
          </a:p>
        </p:txBody>
      </p:sp>
      <p:sp>
        <p:nvSpPr>
          <p:cNvPr id="4" name="Text Placeholder 3"/>
          <p:cNvSpPr>
            <a:spLocks noGrp="1"/>
          </p:cNvSpPr>
          <p:nvPr>
            <p:ph type="body" sz="half" idx="2"/>
          </p:nvPr>
        </p:nvSpPr>
        <p:spPr/>
        <p:txBody>
          <a:bodyPr>
            <a:normAutofit fontScale="92500"/>
          </a:bodyPr>
          <a:lstStyle/>
          <a:p>
            <a:r>
              <a:rPr lang="en-US" sz="2400" dirty="0" smtClean="0"/>
              <a:t>This inexpensive book can be purchased individually from </a:t>
            </a:r>
            <a:r>
              <a:rPr lang="en-US" sz="2400" dirty="0" smtClean="0">
                <a:hlinkClick r:id="rId2"/>
              </a:rPr>
              <a:t>www.Lulu.com</a:t>
            </a:r>
            <a:endParaRPr lang="en-US" sz="2400" dirty="0" smtClean="0"/>
          </a:p>
          <a:p>
            <a:r>
              <a:rPr lang="en-US" sz="2400" dirty="0" smtClean="0"/>
              <a:t>For approximately $20 Canadian, but if you purchase it through your organization, in more than 10 copies,  it may be significantly less expensive.</a:t>
            </a:r>
            <a:endParaRPr lang="en-US" sz="2400" dirty="0"/>
          </a:p>
        </p:txBody>
      </p:sp>
      <p:pic>
        <p:nvPicPr>
          <p:cNvPr id="1026" name="Picture 2"/>
          <p:cNvPicPr>
            <a:picLocks noChangeAspect="1" noChangeArrowheads="1"/>
          </p:cNvPicPr>
          <p:nvPr/>
        </p:nvPicPr>
        <p:blipFill>
          <a:blip r:embed="rId3"/>
          <a:srcRect l="3244" r="9487"/>
          <a:stretch>
            <a:fillRect/>
          </a:stretch>
        </p:blipFill>
        <p:spPr bwMode="auto">
          <a:xfrm>
            <a:off x="4469523" y="465083"/>
            <a:ext cx="4084438" cy="5768630"/>
          </a:xfrm>
          <a:prstGeom prst="rect">
            <a:avLst/>
          </a:prstGeom>
          <a:noFill/>
          <a:ln w="9525">
            <a:noFill/>
            <a:miter lim="800000"/>
            <a:headEnd/>
            <a:tailEnd/>
          </a:ln>
          <a:scene3d>
            <a:camera prst="orthographicFront"/>
            <a:lightRig rig="threePt" dir="t"/>
          </a:scene3d>
          <a:sp3d>
            <a:bevelT prst="convex"/>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6287" t="3966" r="3602" b="1636"/>
          <a:stretch>
            <a:fillRect/>
          </a:stretch>
        </p:blipFill>
        <p:spPr bwMode="auto">
          <a:xfrm>
            <a:off x="386256" y="1670998"/>
            <a:ext cx="3657600" cy="4645388"/>
          </a:xfrm>
          <a:prstGeom prst="rect">
            <a:avLst/>
          </a:prstGeom>
          <a:noFill/>
          <a:ln w="9525">
            <a:noFill/>
            <a:miter lim="800000"/>
            <a:headEnd/>
            <a:tailEnd/>
          </a:ln>
        </p:spPr>
      </p:pic>
      <p:sp>
        <p:nvSpPr>
          <p:cNvPr id="7" name="Title 6"/>
          <p:cNvSpPr>
            <a:spLocks noGrp="1"/>
          </p:cNvSpPr>
          <p:nvPr>
            <p:ph type="title"/>
          </p:nvPr>
        </p:nvSpPr>
        <p:spPr>
          <a:xfrm>
            <a:off x="567559" y="562491"/>
            <a:ext cx="3444765" cy="1029826"/>
          </a:xfrm>
        </p:spPr>
        <p:txBody>
          <a:bodyPr>
            <a:normAutofit fontScale="90000"/>
          </a:bodyPr>
          <a:lstStyle/>
          <a:p>
            <a:r>
              <a:rPr lang="en-US" dirty="0" smtClean="0"/>
              <a:t>Dr John Richardson at 80 years,  stepping down from his Tiger Moth WWI fighter plane.</a:t>
            </a:r>
            <a:endParaRPr lang="en-US" dirty="0"/>
          </a:p>
        </p:txBody>
      </p:sp>
      <p:sp>
        <p:nvSpPr>
          <p:cNvPr id="8" name="Content Placeholder 7"/>
          <p:cNvSpPr>
            <a:spLocks noGrp="1"/>
          </p:cNvSpPr>
          <p:nvPr>
            <p:ph idx="1"/>
          </p:nvPr>
        </p:nvSpPr>
        <p:spPr>
          <a:xfrm>
            <a:off x="4611413" y="740979"/>
            <a:ext cx="4437994" cy="5809335"/>
          </a:xfrm>
        </p:spPr>
        <p:txBody>
          <a:bodyPr>
            <a:normAutofit fontScale="92500" lnSpcReduction="20000"/>
          </a:bodyPr>
          <a:lstStyle/>
          <a:p>
            <a:r>
              <a:rPr lang="en-US" dirty="0" smtClean="0"/>
              <a:t>Dr Richardson, a country GP from Newcastle UK, was  one of those responsible for kindling my interest in M.E. </a:t>
            </a:r>
          </a:p>
          <a:p>
            <a:endParaRPr lang="en-US" dirty="0" smtClean="0"/>
          </a:p>
          <a:p>
            <a:r>
              <a:rPr lang="en-US" dirty="0" smtClean="0"/>
              <a:t>Dr Richardson followed M.E. patients for up to 4 generations &amp; demonstrated the genetic factors governing the illness of some M.E. patients.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Fibromyalgia, The Cause</a:t>
            </a:r>
            <a:endParaRPr lang="en-US" dirty="0"/>
          </a:p>
        </p:txBody>
      </p:sp>
      <p:sp>
        <p:nvSpPr>
          <p:cNvPr id="6" name="Content Placeholder 5"/>
          <p:cNvSpPr>
            <a:spLocks noGrp="1"/>
          </p:cNvSpPr>
          <p:nvPr>
            <p:ph idx="1"/>
          </p:nvPr>
        </p:nvSpPr>
        <p:spPr/>
        <p:txBody>
          <a:bodyPr/>
          <a:lstStyle/>
          <a:p>
            <a:pPr>
              <a:buNone/>
            </a:pPr>
            <a:r>
              <a:rPr lang="en-US" dirty="0" smtClean="0"/>
              <a:t>Like CFS there are many causes giving rise to Fibromyalgia.</a:t>
            </a:r>
          </a:p>
          <a:p>
            <a:pPr>
              <a:buNone/>
            </a:pPr>
            <a:r>
              <a:rPr lang="en-US" dirty="0" smtClean="0"/>
              <a:t>The best way to cause Fibromyalgia is to expand the vascular system, like drinking a few beers and potato chips.</a:t>
            </a:r>
          </a:p>
          <a:p>
            <a:pPr>
              <a:buNone/>
            </a:pPr>
            <a:r>
              <a:rPr lang="en-US" dirty="0" smtClean="0"/>
              <a:t>An even better way is a </a:t>
            </a:r>
            <a:r>
              <a:rPr lang="en-US" dirty="0" err="1" smtClean="0"/>
              <a:t>Persantine</a:t>
            </a:r>
            <a:r>
              <a:rPr lang="en-US" dirty="0" smtClean="0"/>
              <a:t> Stress test which instantly expands the blood vessels. Great way to experience pain.</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M.E. is…</a:t>
            </a:r>
            <a:endParaRPr lang="en-US" dirty="0"/>
          </a:p>
        </p:txBody>
      </p:sp>
      <p:sp>
        <p:nvSpPr>
          <p:cNvPr id="3" name="Content Placeholder 2"/>
          <p:cNvSpPr>
            <a:spLocks noGrp="1"/>
          </p:cNvSpPr>
          <p:nvPr>
            <p:ph idx="1"/>
          </p:nvPr>
        </p:nvSpPr>
        <p:spPr>
          <a:xfrm>
            <a:off x="1143000" y="1371600"/>
            <a:ext cx="7772400" cy="4953000"/>
          </a:xfrm>
        </p:spPr>
        <p:txBody>
          <a:bodyPr/>
          <a:lstStyle/>
          <a:p>
            <a:pPr marL="514350" indent="-514350">
              <a:buFont typeface="Wingdings" charset="2"/>
              <a:buAutoNum type="arabicPlain"/>
            </a:pPr>
            <a:r>
              <a:rPr lang="en-US" dirty="0" smtClean="0"/>
              <a:t>An acute onset, epidemic &amp; endemic,</a:t>
            </a:r>
          </a:p>
          <a:p>
            <a:pPr marL="514350" indent="-514350">
              <a:buFont typeface="Wingdings" charset="2"/>
              <a:buAutoNum type="arabicPlain"/>
            </a:pPr>
            <a:r>
              <a:rPr lang="en-US" dirty="0" smtClean="0"/>
              <a:t>Biphasic infectious disease, with an</a:t>
            </a:r>
          </a:p>
          <a:p>
            <a:pPr marL="514350" indent="-514350">
              <a:buFont typeface="Wingdings" charset="2"/>
              <a:buAutoNum type="arabicPlain"/>
            </a:pPr>
            <a:r>
              <a:rPr lang="en-US" dirty="0" smtClean="0"/>
              <a:t>Incubation period of circa 4 days,</a:t>
            </a:r>
          </a:p>
          <a:p>
            <a:pPr marL="514350" indent="-514350">
              <a:buFont typeface="Wingdings" charset="2"/>
              <a:buAutoNum type="arabicPlain"/>
            </a:pPr>
            <a:r>
              <a:rPr lang="en-US" dirty="0" smtClean="0"/>
              <a:t>Onset can be any time of year but,</a:t>
            </a:r>
          </a:p>
          <a:p>
            <a:pPr marL="514350" indent="-514350">
              <a:buFont typeface="Wingdings" charset="2"/>
              <a:buAutoNum type="arabicPlain"/>
            </a:pPr>
            <a:r>
              <a:rPr lang="en-US" dirty="0" smtClean="0"/>
              <a:t>Peak occurrence is late summer,</a:t>
            </a:r>
          </a:p>
          <a:p>
            <a:pPr marL="514350" indent="-514350">
              <a:buFont typeface="Wingdings" charset="2"/>
              <a:buAutoNum type="arabicPlain"/>
            </a:pPr>
            <a:r>
              <a:rPr lang="en-US" dirty="0" smtClean="0"/>
              <a:t>Most epidemic patients occur in schools, hospitals, residences &amp; post bus or post-air travel in close quarters.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Cause of Fibromyalgia</a:t>
            </a:r>
            <a:endParaRPr lang="en-US" dirty="0"/>
          </a:p>
        </p:txBody>
      </p:sp>
      <p:graphicFrame>
        <p:nvGraphicFramePr>
          <p:cNvPr id="26626" name="Object 2"/>
          <p:cNvGraphicFramePr>
            <a:graphicFrameLocks noChangeAspect="1"/>
          </p:cNvGraphicFramePr>
          <p:nvPr/>
        </p:nvGraphicFramePr>
        <p:xfrm>
          <a:off x="684213" y="1585290"/>
          <a:ext cx="7853362" cy="4335463"/>
        </p:xfrm>
        <a:graphic>
          <a:graphicData uri="http://schemas.openxmlformats.org/presentationml/2006/ole">
            <p:oleObj spid="_x0000_s74754" name="Microsoft Organization Chart" r:id="rId3" imgW="13208000" imgH="7289800" progId="MSOrgChart.2">
              <p:embed followColorScheme="full"/>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Simultaneous August </a:t>
            </a:r>
            <a:br>
              <a:rPr lang="en-US" dirty="0" smtClean="0"/>
            </a:br>
            <a:r>
              <a:rPr lang="en-US" dirty="0" smtClean="0"/>
              <a:t>1984 epidemics</a:t>
            </a:r>
            <a:endParaRPr lang="en-US" dirty="0"/>
          </a:p>
        </p:txBody>
      </p:sp>
      <p:sp>
        <p:nvSpPr>
          <p:cNvPr id="3" name="Content Placeholder 2"/>
          <p:cNvSpPr>
            <a:spLocks noGrp="1"/>
          </p:cNvSpPr>
          <p:nvPr>
            <p:ph idx="1"/>
          </p:nvPr>
        </p:nvSpPr>
        <p:spPr/>
        <p:txBody>
          <a:bodyPr/>
          <a:lstStyle/>
          <a:p>
            <a:r>
              <a:rPr lang="en-US" sz="3200" dirty="0" smtClean="0"/>
              <a:t>1: Lake Tahoe, School Epidemic</a:t>
            </a:r>
          </a:p>
          <a:p>
            <a:endParaRPr lang="en-US" sz="3200" dirty="0" smtClean="0"/>
          </a:p>
          <a:p>
            <a:r>
              <a:rPr lang="en-US" sz="3200" dirty="0" smtClean="0"/>
              <a:t>2: S. Carolina, Symphony, Epidemic</a:t>
            </a:r>
          </a:p>
          <a:p>
            <a:endParaRPr lang="en-US" sz="3200" dirty="0" smtClean="0"/>
          </a:p>
          <a:p>
            <a:r>
              <a:rPr lang="en-US" sz="3200" dirty="0" smtClean="0"/>
              <a:t>3: Ontario/ Quebec Pan-epidemic clusters,</a:t>
            </a:r>
            <a:endParaRPr lang="en-US" sz="3200" dirty="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6933"/>
            <a:ext cx="7772400" cy="1004793"/>
          </a:xfrm>
        </p:spPr>
        <p:txBody>
          <a:bodyPr/>
          <a:lstStyle/>
          <a:p>
            <a:pPr algn="ctr"/>
            <a:r>
              <a:rPr lang="en-US" dirty="0" smtClean="0"/>
              <a:t>August 1984 Cohorts</a:t>
            </a:r>
            <a:endParaRPr lang="en-US" dirty="0"/>
          </a:p>
        </p:txBody>
      </p:sp>
      <p:graphicFrame>
        <p:nvGraphicFramePr>
          <p:cNvPr id="4" name="Content Placeholder 3"/>
          <p:cNvGraphicFramePr>
            <a:graphicFrameLocks noGrp="1"/>
          </p:cNvGraphicFramePr>
          <p:nvPr>
            <p:ph idx="1"/>
          </p:nvPr>
        </p:nvGraphicFramePr>
        <p:xfrm>
          <a:off x="639651" y="1309593"/>
          <a:ext cx="8275749" cy="5367346"/>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eaLnBrk="1" hangingPunct="1"/>
            <a:r>
              <a:rPr lang="en-US" sz="3200" dirty="0"/>
              <a:t>Trigger factors M.E./CFS, 1200 </a:t>
            </a:r>
            <a:r>
              <a:rPr lang="en-US" sz="3200" dirty="0" smtClean="0"/>
              <a:t>patients 1984-1990</a:t>
            </a:r>
            <a:endParaRPr lang="en-US" dirty="0"/>
          </a:p>
        </p:txBody>
      </p:sp>
      <p:sp>
        <p:nvSpPr>
          <p:cNvPr id="49155" name="Rectangle 3"/>
          <p:cNvSpPr>
            <a:spLocks noGrp="1" noChangeArrowheads="1"/>
          </p:cNvSpPr>
          <p:nvPr>
            <p:ph idx="1"/>
          </p:nvPr>
        </p:nvSpPr>
        <p:spPr>
          <a:xfrm>
            <a:off x="1600200" y="1828800"/>
            <a:ext cx="6858000" cy="4267200"/>
          </a:xfrm>
        </p:spPr>
        <p:txBody>
          <a:bodyPr/>
          <a:lstStyle/>
          <a:p>
            <a:pPr eaLnBrk="1" hangingPunct="1"/>
            <a:endParaRPr lang="en-US" dirty="0"/>
          </a:p>
        </p:txBody>
      </p:sp>
      <p:pic>
        <p:nvPicPr>
          <p:cNvPr id="49156" name="Picture 4" descr="Graph 20"/>
          <p:cNvPicPr>
            <a:picLocks noChangeAspect="1" noChangeArrowheads="1"/>
          </p:cNvPicPr>
          <p:nvPr/>
        </p:nvPicPr>
        <p:blipFill>
          <a:blip r:embed="rId2"/>
          <a:srcRect/>
          <a:stretch>
            <a:fillRect/>
          </a:stretch>
        </p:blipFill>
        <p:spPr bwMode="auto">
          <a:xfrm>
            <a:off x="1447800" y="1676400"/>
            <a:ext cx="7010400" cy="43434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ph type="body" idx="1"/>
          </p:nvPr>
        </p:nvGraphicFramePr>
        <p:xfrm>
          <a:off x="990600" y="381000"/>
          <a:ext cx="7221538" cy="5638800"/>
        </p:xfrm>
        <a:graphic>
          <a:graphicData uri="http://schemas.openxmlformats.org/presentationml/2006/ole">
            <p:oleObj spid="_x0000_s68610" name="Document" r:id="rId4" imgW="4895088" imgH="3822192" progId="Word.Document.8">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1195266" y="1286522"/>
          <a:ext cx="6798081" cy="4733277"/>
        </p:xfrm>
        <a:graphic>
          <a:graphicData uri="http://schemas.openxmlformats.org/presentationml/2006/ole">
            <p:oleObj spid="_x0000_s70658" name="Document" r:id="rId4" imgW="5486400" imgH="3962400" progId="Word.Document.8">
              <p:embed/>
            </p:oleObj>
          </a:graphicData>
        </a:graphic>
      </p:graphicFrame>
      <p:sp>
        <p:nvSpPr>
          <p:cNvPr id="3" name="TextBox 2"/>
          <p:cNvSpPr txBox="1"/>
          <p:nvPr/>
        </p:nvSpPr>
        <p:spPr>
          <a:xfrm>
            <a:off x="1294873" y="298804"/>
            <a:ext cx="6537305" cy="1077218"/>
          </a:xfrm>
          <a:prstGeom prst="rect">
            <a:avLst/>
          </a:prstGeom>
          <a:noFill/>
        </p:spPr>
        <p:txBody>
          <a:bodyPr wrap="square" rtlCol="0">
            <a:spAutoFit/>
          </a:bodyPr>
          <a:lstStyle/>
          <a:p>
            <a:pPr algn="ctr"/>
            <a:r>
              <a:rPr lang="en-US" sz="3200" dirty="0" smtClean="0"/>
              <a:t>Trigger factors in 53 </a:t>
            </a:r>
          </a:p>
          <a:p>
            <a:pPr algn="ctr"/>
            <a:r>
              <a:rPr lang="en-US" sz="3200" dirty="0" smtClean="0"/>
              <a:t>Consecutive M.E. &amp; CFS patients</a:t>
            </a:r>
            <a:endParaRPr lang="en-US" sz="3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8839" y="404664"/>
            <a:ext cx="8407617" cy="1449476"/>
          </a:xfrm>
        </p:spPr>
        <p:txBody>
          <a:bodyPr/>
          <a:lstStyle/>
          <a:p>
            <a:r>
              <a:rPr lang="en-US" sz="3200" dirty="0" smtClean="0"/>
              <a:t>CFS Illness Immediately Following </a:t>
            </a:r>
            <a:r>
              <a:rPr lang="en-US" sz="3200" dirty="0" err="1" smtClean="0"/>
              <a:t>RHb</a:t>
            </a:r>
            <a:r>
              <a:rPr lang="en-US" sz="3200" dirty="0" smtClean="0"/>
              <a:t> Immunization</a:t>
            </a:r>
            <a:endParaRPr lang="en-US" sz="3200" dirty="0"/>
          </a:p>
        </p:txBody>
      </p:sp>
      <p:sp>
        <p:nvSpPr>
          <p:cNvPr id="3" name="Content Placeholder 2"/>
          <p:cNvSpPr>
            <a:spLocks noGrp="1"/>
          </p:cNvSpPr>
          <p:nvPr>
            <p:ph idx="1"/>
          </p:nvPr>
        </p:nvSpPr>
        <p:spPr>
          <a:xfrm>
            <a:off x="417164" y="1981200"/>
            <a:ext cx="8259292" cy="4038600"/>
          </a:xfrm>
        </p:spPr>
        <p:txBody>
          <a:bodyPr/>
          <a:lstStyle/>
          <a:p>
            <a:pPr>
              <a:buFont typeface="Wingdings" charset="2"/>
              <a:buChar char="§"/>
            </a:pPr>
            <a:r>
              <a:rPr lang="en-US" sz="2800" dirty="0" smtClean="0"/>
              <a:t>65 Cases reported to Health Canada,</a:t>
            </a:r>
          </a:p>
          <a:p>
            <a:pPr>
              <a:buFont typeface="Wingdings" charset="2"/>
              <a:buChar char="§"/>
            </a:pPr>
            <a:r>
              <a:rPr lang="en-US" sz="2800" dirty="0" smtClean="0"/>
              <a:t>Health Canada published research in Canadian Medical Journal, investigation reveals no illness,</a:t>
            </a:r>
          </a:p>
          <a:p>
            <a:pPr>
              <a:buFont typeface="Wingdings" charset="2"/>
              <a:buChar char="§"/>
            </a:pPr>
            <a:r>
              <a:rPr lang="en-US" sz="2800" dirty="0" smtClean="0"/>
              <a:t>No investigation ever done on the 65 patients</a:t>
            </a:r>
          </a:p>
          <a:p>
            <a:pPr>
              <a:buFont typeface="Wingdings" charset="2"/>
              <a:buChar char="§"/>
            </a:pPr>
            <a:r>
              <a:rPr lang="en-US" sz="2800" dirty="0" smtClean="0"/>
              <a:t>Following year, Freedom of Information, Health Canada stated Research destroyed due to lack of space.</a:t>
            </a:r>
          </a:p>
          <a:p>
            <a:pPr>
              <a:buFont typeface="Wingdings" charset="2"/>
              <a:buChar char="§"/>
            </a:pPr>
            <a:r>
              <a:rPr lang="en-US" sz="2800" dirty="0" smtClean="0"/>
              <a:t>Two of reported patients died shortly after.</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371600"/>
          </a:xfrm>
        </p:spPr>
        <p:txBody>
          <a:bodyPr/>
          <a:lstStyle/>
          <a:p>
            <a:pPr algn="ctr"/>
            <a:r>
              <a:rPr lang="en-US" dirty="0" smtClean="0"/>
              <a:t>Primary Endemic M.E. </a:t>
            </a:r>
            <a:br>
              <a:rPr lang="en-US" dirty="0" smtClean="0"/>
            </a:br>
            <a:r>
              <a:rPr lang="en-US" dirty="0" smtClean="0"/>
              <a:t>Occurs: most often </a:t>
            </a:r>
            <a:endParaRPr lang="en-US" dirty="0"/>
          </a:p>
        </p:txBody>
      </p:sp>
      <p:sp>
        <p:nvSpPr>
          <p:cNvPr id="3" name="Content Placeholder 2"/>
          <p:cNvSpPr>
            <a:spLocks noGrp="1"/>
          </p:cNvSpPr>
          <p:nvPr>
            <p:ph idx="1"/>
          </p:nvPr>
        </p:nvSpPr>
        <p:spPr/>
        <p:txBody>
          <a:bodyPr/>
          <a:lstStyle/>
          <a:p>
            <a:pPr marL="514350" indent="-514350">
              <a:buFont typeface="Wingdings" charset="2"/>
              <a:buAutoNum type="arabicPlain"/>
            </a:pPr>
            <a:r>
              <a:rPr lang="en-US" dirty="0" smtClean="0"/>
              <a:t>From July to November in,</a:t>
            </a:r>
          </a:p>
          <a:p>
            <a:pPr marL="514350" indent="-514350">
              <a:buFont typeface="Wingdings" charset="2"/>
              <a:buAutoNum type="arabicPlain"/>
            </a:pPr>
            <a:r>
              <a:rPr lang="en-US" dirty="0" smtClean="0"/>
              <a:t>In students, teachers &amp; health workers,</a:t>
            </a:r>
          </a:p>
          <a:p>
            <a:pPr marL="514350" indent="-514350">
              <a:buFont typeface="Wingdings" charset="2"/>
              <a:buAutoNum type="arabicPlain"/>
            </a:pPr>
            <a:r>
              <a:rPr lang="en-US" dirty="0" smtClean="0"/>
              <a:t>Respiratory technicians,</a:t>
            </a:r>
          </a:p>
          <a:p>
            <a:pPr marL="514350" indent="-514350">
              <a:buFont typeface="Wingdings" charset="2"/>
              <a:buAutoNum type="arabicPlain"/>
            </a:pPr>
            <a:r>
              <a:rPr lang="en-US" dirty="0" smtClean="0"/>
              <a:t>Following or during trips to 3</a:t>
            </a:r>
            <a:r>
              <a:rPr lang="en-US" baseline="30000" dirty="0" smtClean="0"/>
              <a:t>rd</a:t>
            </a:r>
            <a:r>
              <a:rPr lang="en-US" dirty="0" smtClean="0"/>
              <a:t> world,</a:t>
            </a:r>
          </a:p>
          <a:p>
            <a:pPr marL="514350" indent="-514350">
              <a:buFont typeface="Wingdings" charset="2"/>
              <a:buAutoNum type="arabicPlain"/>
            </a:pPr>
            <a:r>
              <a:rPr lang="en-US" dirty="0" smtClean="0"/>
              <a:t>Following head or physical trauma,</a:t>
            </a:r>
          </a:p>
          <a:p>
            <a:pPr marL="514350" indent="-514350">
              <a:buFont typeface="Wingdings" charset="2"/>
              <a:buAutoNum type="arabicPlain"/>
            </a:pPr>
            <a:r>
              <a:rPr lang="en-US" dirty="0" smtClean="0"/>
              <a:t>In patients with previous repeat infections or significant allergies.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772400" cy="1371600"/>
          </a:xfrm>
        </p:spPr>
        <p:txBody>
          <a:bodyPr/>
          <a:lstStyle/>
          <a:p>
            <a:pPr algn="ctr"/>
            <a:r>
              <a:rPr lang="en-US" dirty="0" smtClean="0"/>
              <a:t>Primary Diagnostic </a:t>
            </a:r>
            <a:br>
              <a:rPr lang="en-US" dirty="0" smtClean="0"/>
            </a:br>
            <a:r>
              <a:rPr lang="en-US" dirty="0" smtClean="0"/>
              <a:t>Hallmark of M.E. is:</a:t>
            </a:r>
            <a:endParaRPr lang="en-US" dirty="0"/>
          </a:p>
        </p:txBody>
      </p:sp>
      <p:sp>
        <p:nvSpPr>
          <p:cNvPr id="3" name="Content Placeholder 2"/>
          <p:cNvSpPr>
            <a:spLocks noGrp="1"/>
          </p:cNvSpPr>
          <p:nvPr>
            <p:ph idx="1"/>
          </p:nvPr>
        </p:nvSpPr>
        <p:spPr>
          <a:xfrm>
            <a:off x="1143000" y="1828800"/>
            <a:ext cx="7772400" cy="4114800"/>
          </a:xfrm>
        </p:spPr>
        <p:txBody>
          <a:bodyPr/>
          <a:lstStyle/>
          <a:p>
            <a:pPr algn="ctr">
              <a:buNone/>
            </a:pPr>
            <a:r>
              <a:rPr lang="en-US" sz="4800" dirty="0" smtClean="0"/>
              <a:t>A Properly Performed </a:t>
            </a:r>
          </a:p>
          <a:p>
            <a:pPr algn="ctr">
              <a:buNone/>
            </a:pPr>
            <a:r>
              <a:rPr lang="en-US" sz="4800" dirty="0" smtClean="0"/>
              <a:t>Brain SPECT </a:t>
            </a:r>
          </a:p>
          <a:p>
            <a:pPr algn="ctr">
              <a:buNone/>
            </a:pPr>
            <a:r>
              <a:rPr lang="en-US" sz="4800" dirty="0" smtClean="0"/>
              <a:t>in a Significantly Physically Exhausted Patient.</a:t>
            </a:r>
            <a:endParaRPr lang="en-US" sz="48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Primary M.E. </a:t>
            </a:r>
            <a:endParaRPr lang="en-US" b="1" dirty="0"/>
          </a:p>
        </p:txBody>
      </p:sp>
      <p:sp>
        <p:nvSpPr>
          <p:cNvPr id="3" name="Content Placeholder 2"/>
          <p:cNvSpPr>
            <a:spLocks noGrp="1"/>
          </p:cNvSpPr>
          <p:nvPr>
            <p:ph idx="1"/>
          </p:nvPr>
        </p:nvSpPr>
        <p:spPr>
          <a:xfrm>
            <a:off x="457200" y="1676400"/>
            <a:ext cx="8458200" cy="4267200"/>
          </a:xfrm>
        </p:spPr>
        <p:txBody>
          <a:bodyPr/>
          <a:lstStyle/>
          <a:p>
            <a:pPr lvl="0"/>
            <a:r>
              <a:rPr lang="en-GB" sz="4000" dirty="0" smtClean="0"/>
              <a:t>In M.E. is by definition an encephalopathy demonstrated on any properly performed Brain SPECT, PET or QEEG (BEAM) Scan</a:t>
            </a:r>
          </a:p>
          <a:p>
            <a:pPr lvl="0">
              <a:buNone/>
            </a:pPr>
            <a:r>
              <a:rPr lang="en-GB" dirty="0" smtClean="0"/>
              <a:t> </a:t>
            </a:r>
            <a:r>
              <a:rPr lang="en-GB" b="1" dirty="0" smtClean="0"/>
              <a:t>  </a:t>
            </a:r>
          </a:p>
          <a:p>
            <a:pPr marL="457200" lvl="0" indent="-457200">
              <a:buNone/>
            </a:pPr>
            <a:endParaRPr lang="en-GB" dirty="0" smtClean="0"/>
          </a:p>
          <a:p>
            <a:pPr marL="457200" lvl="0" indent="-457200">
              <a:buFont typeface="+mj-lt"/>
              <a:buAutoNum type="alphaLcPeriod"/>
            </a:pPr>
            <a:r>
              <a:rPr lang="en-GB" b="1" dirty="0" smtClean="0"/>
              <a:t> </a:t>
            </a: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p:txBody>
      </p:sp>
      <p:pic>
        <p:nvPicPr>
          <p:cNvPr id="4" name="Picture 3"/>
          <p:cNvPicPr>
            <a:picLocks noChangeAspect="1"/>
          </p:cNvPicPr>
          <p:nvPr/>
        </p:nvPicPr>
        <p:blipFill>
          <a:blip r:embed="rId2"/>
          <a:stretch>
            <a:fillRect/>
          </a:stretch>
        </p:blipFill>
        <p:spPr>
          <a:xfrm>
            <a:off x="397265" y="533400"/>
            <a:ext cx="8518135" cy="6019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6353" t="6705" r="6432"/>
          <a:stretch>
            <a:fillRect/>
          </a:stretch>
        </p:blipFill>
        <p:spPr bwMode="auto">
          <a:xfrm rot="10800000">
            <a:off x="539745" y="1560657"/>
            <a:ext cx="3929785" cy="4856156"/>
          </a:xfrm>
          <a:prstGeom prst="rect">
            <a:avLst/>
          </a:prstGeom>
          <a:noFill/>
          <a:ln w="9525">
            <a:noFill/>
            <a:miter lim="800000"/>
            <a:headEnd/>
            <a:tailEnd/>
          </a:ln>
        </p:spPr>
      </p:pic>
      <p:sp>
        <p:nvSpPr>
          <p:cNvPr id="8" name="Title 7"/>
          <p:cNvSpPr>
            <a:spLocks noGrp="1"/>
          </p:cNvSpPr>
          <p:nvPr>
            <p:ph type="title"/>
          </p:nvPr>
        </p:nvSpPr>
        <p:spPr>
          <a:xfrm>
            <a:off x="457200" y="304800"/>
            <a:ext cx="8229600" cy="1191262"/>
          </a:xfrm>
        </p:spPr>
        <p:txBody>
          <a:bodyPr>
            <a:normAutofit fontScale="90000"/>
          </a:bodyPr>
          <a:lstStyle/>
          <a:p>
            <a:pPr algn="ctr"/>
            <a:r>
              <a:rPr lang="en-US" dirty="0" smtClean="0"/>
              <a:t>Negative Effects of Exercise </a:t>
            </a:r>
            <a:br>
              <a:rPr lang="en-US" dirty="0" smtClean="0"/>
            </a:br>
            <a:r>
              <a:rPr lang="en-US" dirty="0" smtClean="0"/>
              <a:t>on an M.E. Dysfunctional Brain. </a:t>
            </a:r>
            <a:endParaRPr lang="en-US" dirty="0"/>
          </a:p>
        </p:txBody>
      </p:sp>
      <p:sp>
        <p:nvSpPr>
          <p:cNvPr id="9" name="Content Placeholder 8"/>
          <p:cNvSpPr>
            <a:spLocks noGrp="1"/>
          </p:cNvSpPr>
          <p:nvPr>
            <p:ph idx="1"/>
          </p:nvPr>
        </p:nvSpPr>
        <p:spPr>
          <a:xfrm>
            <a:off x="4698124" y="1647371"/>
            <a:ext cx="3988676" cy="4067629"/>
          </a:xfrm>
        </p:spPr>
        <p:txBody>
          <a:bodyPr>
            <a:normAutofit/>
          </a:bodyPr>
          <a:lstStyle/>
          <a:p>
            <a:r>
              <a:rPr lang="en-US" sz="2000" dirty="0" smtClean="0"/>
              <a:t>Xenon SPECT scans of a 37 year old  female M.E. patient.</a:t>
            </a:r>
          </a:p>
          <a:p>
            <a:pPr>
              <a:buNone/>
            </a:pPr>
            <a:endParaRPr lang="en-US" sz="2000" dirty="0" smtClean="0"/>
          </a:p>
          <a:p>
            <a:r>
              <a:rPr lang="en-US" sz="2000" dirty="0" smtClean="0"/>
              <a:t> Findings demonstrated by </a:t>
            </a:r>
          </a:p>
          <a:p>
            <a:pPr>
              <a:buNone/>
            </a:pPr>
            <a:r>
              <a:rPr lang="en-US" sz="2000" dirty="0" smtClean="0"/>
              <a:t>     Dr Jay Goldstein &amp; Dr Ismael Mena, UCLA, California in 1989</a:t>
            </a:r>
          </a:p>
          <a:p>
            <a:pPr>
              <a:buNone/>
            </a:pPr>
            <a:r>
              <a:rPr lang="en-US" sz="2000" dirty="0" smtClean="0"/>
              <a:t> </a:t>
            </a:r>
          </a:p>
          <a:p>
            <a:pPr marL="457200" indent="-457200">
              <a:buNone/>
            </a:pPr>
            <a:r>
              <a:rPr lang="en-US" sz="2000" dirty="0" smtClean="0"/>
              <a:t>1: 	Abnormal resting SPECT</a:t>
            </a:r>
          </a:p>
          <a:p>
            <a:pPr marL="457200" indent="-457200">
              <a:buNone/>
            </a:pPr>
            <a:r>
              <a:rPr lang="en-US" sz="2000" dirty="0" smtClean="0"/>
              <a:t>2: 	Post-exercise SPECT </a:t>
            </a:r>
          </a:p>
          <a:p>
            <a:pPr marL="457200" indent="-457200">
              <a:buNone/>
            </a:pPr>
            <a:r>
              <a:rPr lang="en-US" sz="2000" dirty="0" smtClean="0"/>
              <a:t>3: 	24 hr post-exercise</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20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20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20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2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NRF-spectacles">
  <a:themeElements>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Optical">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940</TotalTime>
  <Words>2192</Words>
  <Application>Microsoft Macintosh PowerPoint</Application>
  <PresentationFormat>On-screen Show (4:3)</PresentationFormat>
  <Paragraphs>261</Paragraphs>
  <Slides>46</Slides>
  <Notes>7</Notes>
  <HiddenSlides>0</HiddenSlides>
  <MMClips>0</MMClips>
  <ScaleCrop>false</ScaleCrop>
  <HeadingPairs>
    <vt:vector size="6" baseType="variant">
      <vt:variant>
        <vt:lpstr>Design Template</vt:lpstr>
      </vt:variant>
      <vt:variant>
        <vt:i4>1</vt:i4>
      </vt:variant>
      <vt:variant>
        <vt:lpstr>Embedded OLE Servers</vt:lpstr>
      </vt:variant>
      <vt:variant>
        <vt:i4>3</vt:i4>
      </vt:variant>
      <vt:variant>
        <vt:lpstr>Slide Titles</vt:lpstr>
      </vt:variant>
      <vt:variant>
        <vt:i4>46</vt:i4>
      </vt:variant>
    </vt:vector>
  </HeadingPairs>
  <TitlesOfParts>
    <vt:vector size="50" baseType="lpstr">
      <vt:lpstr>NRF-spectacles</vt:lpstr>
      <vt:lpstr>Chart</vt:lpstr>
      <vt:lpstr>Microsoft Organization Chart</vt:lpstr>
      <vt:lpstr>Document</vt:lpstr>
      <vt:lpstr>Slide 1</vt:lpstr>
      <vt:lpstr>Slide 2</vt:lpstr>
      <vt:lpstr>Slide 3</vt:lpstr>
      <vt:lpstr>Primary M.E. is…</vt:lpstr>
      <vt:lpstr>Primary Endemic M.E.  Occurs: most often </vt:lpstr>
      <vt:lpstr>Primary Diagnostic  Hallmark of M.E. is:</vt:lpstr>
      <vt:lpstr>Primary M.E. </vt:lpstr>
      <vt:lpstr>Slide 8</vt:lpstr>
      <vt:lpstr>Negative Effects of Exercise  on an M.E. Dysfunctional Brain. </vt:lpstr>
      <vt:lpstr>Child SPECT Scan</vt:lpstr>
      <vt:lpstr>Typical Basal Ganglia Injury Dr Vance Spense, Scotland</vt:lpstr>
      <vt:lpstr>Slide 12</vt:lpstr>
      <vt:lpstr>Slide 13</vt:lpstr>
      <vt:lpstr>Enterovirus Associations</vt:lpstr>
      <vt:lpstr>The 1984 M.E. Pan-Epidemic</vt:lpstr>
      <vt:lpstr>Slide 16</vt:lpstr>
      <vt:lpstr>Illness Onset Year in 1200 M.E. Canadian Patients</vt:lpstr>
      <vt:lpstr>Nightingale, Ruchill Glasgow Hospital Viral Study</vt:lpstr>
      <vt:lpstr>Nightingale, Ruchill Hospital Viral Study</vt:lpstr>
      <vt:lpstr>Slide 20</vt:lpstr>
      <vt:lpstr>Secondary M.E. is Diffuse Brain Injury, 2e to…</vt:lpstr>
      <vt:lpstr>so… What is  Chronic Fatigue Syndrome ? </vt:lpstr>
      <vt:lpstr>The Official Interpretation of CFS</vt:lpstr>
      <vt:lpstr> </vt:lpstr>
      <vt:lpstr>1988 CFS Definition</vt:lpstr>
      <vt:lpstr>1994 CFS Definition</vt:lpstr>
      <vt:lpstr>Most Physicians, Government Health bureaucracies and all insurance companies believe-</vt:lpstr>
      <vt:lpstr>What Do Most  Canadian GPs Believe?</vt:lpstr>
      <vt:lpstr>Dr Beth Unger, CDC Atlanta</vt:lpstr>
      <vt:lpstr>CFS Can Kill You</vt:lpstr>
      <vt:lpstr>What do I think CFS Represents?</vt:lpstr>
      <vt:lpstr>Missed Diagnoses: Lulu.com</vt:lpstr>
      <vt:lpstr>Missed Diagnosis</vt:lpstr>
      <vt:lpstr>Chronically Disabled Patients</vt:lpstr>
      <vt:lpstr>Thermogram </vt:lpstr>
      <vt:lpstr>Slide 36</vt:lpstr>
      <vt:lpstr>Missed Diagnoses</vt:lpstr>
      <vt:lpstr>Dr John Richardson at 80 years,  stepping down from his Tiger Moth WWI fighter plane.</vt:lpstr>
      <vt:lpstr>Fibromyalgia, The Cause</vt:lpstr>
      <vt:lpstr>The Cause of Fibromyalgia</vt:lpstr>
      <vt:lpstr>3 Simultaneous August  1984 epidemics</vt:lpstr>
      <vt:lpstr>August 1984 Cohorts</vt:lpstr>
      <vt:lpstr>Trigger factors M.E./CFS, 1200 patients 1984-1990</vt:lpstr>
      <vt:lpstr>Slide 44</vt:lpstr>
      <vt:lpstr>Slide 45</vt:lpstr>
      <vt:lpstr>CFS Illness Immediately Following RHb Immunization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Byron Hyde</dc:creator>
  <cp:lastModifiedBy>Byron Hyde</cp:lastModifiedBy>
  <cp:revision>22</cp:revision>
  <dcterms:created xsi:type="dcterms:W3CDTF">2011-10-06T21:41:25Z</dcterms:created>
  <dcterms:modified xsi:type="dcterms:W3CDTF">2011-10-07T03:01:08Z</dcterms:modified>
</cp:coreProperties>
</file>